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charts/chart1.xml" ContentType="application/vnd.openxmlformats-officedocument.drawingml.chart+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charts/chart2.xml" ContentType="application/vnd.openxmlformats-officedocument.drawingml.char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charts/chart3.xml" ContentType="application/vnd.openxmlformats-officedocument.drawingml.chart+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notesMasterIdLst>
    <p:notesMasterId r:id="rId15"/>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s>
</file>

<file path=ppt/charts/_rels/chart1.xml.rels><?xml version="1.0" encoding="UTF-8" standalone="yes"?><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roundedCorners val="1"/>
  <c:chart>
    <c:autoTitleDeleted val="1"/>
    <c:plotArea>
      <c:layout/>
      <c:barChart>
        <c:barDir val="bar"/>
        <c:grouping val="clustered"/>
        <c:varyColors val="0"/>
        <c:ser>
          <c:idx val="0"/>
          <c:order val="0"/>
          <c:tx>
            <c:strRef>
              <c:f>Sheet1!$B$1</c:f>
              <c:strCache>
                <c:ptCount val="1"/>
                <c:pt idx="0">
                  <c:v>Workers reporting unclear next steps</c:v>
                </c:pt>
              </c:strCache>
            </c:strRef>
          </c:tx>
          <c:spPr>
            <a:solidFill>
              <a:srgbClr val="F5E900"/>
            </a:solidFill>
            <a:effectLst/>
          </c:spPr>
          <c:invertIfNegative val="0"/>
          <c:dLbls>
            <c:numFmt formatCode="0%" sourceLinked="0"/>
            <c:txPr>
              <a:bodyPr/>
              <a:lstStyle/>
              <a:p>
                <a:pPr>
                  <a:defRPr b="1" i="0" strike="noStrike" sz="8800" u="none">
                    <a:solidFill>
                      <a:srgbClr val="F5E900"/>
                    </a:solidFill>
                    <a:latin typeface="Aeonik"/>
                  </a:defRPr>
                </a:pPr>
              </a:p>
            </c:txPr>
            <c:showLegendKey val="0"/>
            <c:showVal val="1"/>
            <c:showCatName val="0"/>
            <c:showSerName val="0"/>
            <c:showPercent val="0"/>
            <c:showBubbleSize val="0"/>
            <c:showLeaderLines val="0"/>
          </c:dLbls>
          <c:cat>
            <c:strRef>
              <c:f>Sheet1!$A$2:$A$2</c:f>
              <c:strCache>
                <c:ptCount val="1"/>
                <c:pt idx="0">
                  <c:v>Meeting follow-through</c:v>
                </c:pt>
              </c:strCache>
            </c:strRef>
          </c:cat>
          <c:val>
            <c:numRef>
              <c:f>Sheet1!$B$2:$B$2</c:f>
              <c:numCache>
                <c:formatCode>General</c:formatCode>
                <c:ptCount val="1"/>
                <c:pt idx="0">
                  <c:v>0.55</c:v>
                </c:pt>
              </c:numCache>
            </c:numRef>
          </c:val>
        </c:ser>
        <c:dLbls>
          <c:numFmt formatCode="0%" sourceLinked="0"/>
          <c:txPr>
            <a:bodyPr/>
            <a:lstStyle/>
            <a:p>
              <a:pPr>
                <a:defRPr b="1" i="0" strike="noStrike" sz="8800" u="none">
                  <a:solidFill>
                    <a:srgbClr val="F5E900"/>
                  </a:solidFill>
                  <a:latin typeface="Aeonik"/>
                </a:defRPr>
              </a:pPr>
            </a:p>
          </c:txPr>
          <c:showLegendKey val="0"/>
          <c:showVal val="1"/>
          <c:showCatName val="0"/>
          <c:showSerName val="0"/>
          <c:showPercent val="0"/>
          <c:showBubbleSize val="0"/>
          <c:showLeaderLines val="0"/>
        </c:dLbls>
        <c:gapWidth val="65"/>
        <c:overlap val="0"/>
        <c:axId val="2094734554"/>
        <c:axId val="2094734552"/>
        <c:axId val="2094734556"/>
      </c:barChart>
      <c:catAx>
        <c:axId val="2094734554"/>
        <c:scaling>
          <c:orientation val="minMax"/>
        </c:scaling>
        <c:delete val="0"/>
        <c:axPos val="l"/>
        <c:numFmt formatCode="General" sourceLinked="1"/>
        <c:majorTickMark val="none"/>
        <c:minorTickMark val="none"/>
        <c:tickLblPos val="none"/>
        <c:spPr>
          <a:ln w="12700" cap="flat">
            <a:noFill/>
            <a:prstDash val="solid"/>
            <a:round/>
          </a:ln>
        </c:spPr>
        <c:txPr>
          <a:bodyPr/>
          <a:lstStyle/>
          <a:p>
            <a:pPr>
              <a:defRPr sz="1500" b="1" i="0" u="none" strike="noStrike">
                <a:solidFill>
                  <a:srgbClr val="FFFFFF"/>
                </a:solidFill>
                <a:latin typeface="Aeonik"/>
              </a:defRPr>
            </a:pPr>
            <a:endParaRPr lang="en-US"/>
          </a:p>
        </c:txPr>
        <c:crossAx val="2094734552"/>
        <c:crosses val="autoZero"/>
        <c:auto val="1"/>
        <c:lblAlgn val="ctr"/>
        <c:noMultiLvlLbl val="1"/>
      </c:catAx>
      <c:valAx>
        <c:axId val="2094734552"/>
        <c:scaling>
          <c:orientation val="minMax"/>
          <c:max val="1"/>
          <c:min val="0"/>
        </c:scaling>
        <c:delete val="0"/>
        <c:axPos val="b"/>
        <c:numFmt formatCode="0%" sourceLinked="0"/>
        <c:majorTickMark val="none"/>
        <c:minorTickMark val="none"/>
        <c:tickLblPos val="low"/>
        <c:spPr>
          <a:ln w="12700" cap="flat">
            <a:noFill/>
            <a:prstDash val="solid"/>
            <a:round/>
          </a:ln>
        </c:spPr>
        <c:txPr>
          <a:bodyPr/>
          <a:lstStyle/>
          <a:p>
            <a:pPr>
              <a:defRPr sz="1100" b="0" i="0" u="none" strike="noStrike">
                <a:solidFill>
                  <a:srgbClr val="96968F"/>
                </a:solidFill>
                <a:latin typeface="Aeonik"/>
              </a:defRPr>
            </a:pPr>
            <a:endParaRPr lang="en-US"/>
          </a:p>
        </c:txPr>
        <c:crossAx val="2094734554"/>
        <c:crosses val="autoZero"/>
        <c:crossBetween val="between"/>
        <c:majorUnit val="1"/>
      </c:valAx>
      <c:spPr>
        <a:solidFill>
          <a:srgbClr val="202020"/>
        </a:solidFill>
        <a:ln w="12700" cap="flat">
          <a:solidFill>
            <a:srgbClr val="202020"/>
          </a:solidFill>
        </a:ln>
        <a:effectLst/>
      </c:spPr>
    </c:plotArea>
    <c:plotVisOnly val="1"/>
    <c:dispBlanksAs val="span"/>
  </c:chart>
  <c:spPr>
    <a:solidFill>
      <a:srgbClr val="202020"/>
    </a:solidFill>
    <a:ln w="12700" cap="flat">
      <a:solidFill>
        <a:srgbClr val="202020"/>
      </a:solid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roundedCorners val="1"/>
  <c:chart>
    <c:title>
      <c:tx>
        <c:rich>
          <a:bodyPr/>
          <a:lstStyle/>
          <a:p>
            <a:pPr>
              <a:defRPr sz="1400" b="1" i="0" u="none" strike="noStrike">
                <a:solidFill>
                  <a:srgbClr val="FFFFFF"/>
                </a:solidFill>
                <a:latin typeface="Aeonik"/>
              </a:defRPr>
            </a:pPr>
            <a:r>
              <a:rPr sz="1400" b="1" i="0" u="none" strike="noStrike">
                <a:solidFill>
                  <a:srgbClr val="FFFFFF"/>
                </a:solidFill>
                <a:latin typeface="Aeonik"/>
              </a:rPr>
              <a:t>POTENTIAL HOURS PER MONTH</a:t>
            </a:r>
          </a:p>
        </c:rich>
      </c:tx>
      <c:layout/>
      <c:overlay val="0"/>
    </c:title>
    <c:autoTitleDeleted val="0"/>
    <c:plotArea>
      <c:layout/>
      <c:barChart>
        <c:barDir val="bar"/>
        <c:grouping val="clustered"/>
        <c:varyColors val="0"/>
        <c:ser>
          <c:idx val="0"/>
          <c:order val="0"/>
          <c:tx>
            <c:strRef>
              <c:f>Sheet1!$B$1</c:f>
              <c:strCache>
                <c:ptCount val="1"/>
                <c:pt idx="0">
                  <c:v>Potential hours per month</c:v>
                </c:pt>
              </c:strCache>
            </c:strRef>
          </c:tx>
          <c:spPr>
            <a:solidFill>
              <a:srgbClr val="F5E900"/>
            </a:solidFill>
            <a:effectLst/>
          </c:spPr>
          <c:invertIfNegative val="0"/>
          <c:dLbls>
            <c:numFmt formatCode="0.0" sourceLinked="0"/>
            <c:txPr>
              <a:bodyPr/>
              <a:lstStyle/>
              <a:p>
                <a:pPr>
                  <a:defRPr b="1" i="0" strike="noStrike" sz="4400" u="none">
                    <a:solidFill>
                      <a:srgbClr val="F5E900"/>
                    </a:solidFill>
                    <a:latin typeface="Aeonik"/>
                  </a:defRPr>
                </a:pPr>
              </a:p>
            </c:txPr>
            <c:showLegendKey val="0"/>
            <c:showVal val="1"/>
            <c:showCatName val="0"/>
            <c:showSerName val="0"/>
            <c:showPercent val="0"/>
            <c:showBubbleSize val="0"/>
            <c:showLeaderLines val="0"/>
          </c:dLbls>
          <c:cat>
            <c:strRef>
              <c:f>Sheet1!$A$2:$A$2</c:f>
              <c:strCache>
                <c:ptCount val="1"/>
                <c:pt idx="0">
                  <c:v>Illustrative scenario</c:v>
                </c:pt>
              </c:strCache>
            </c:strRef>
          </c:cat>
          <c:val>
            <c:numRef>
              <c:f>Sheet1!$B$2:$B$2</c:f>
              <c:numCache>
                <c:formatCode>General</c:formatCode>
                <c:ptCount val="1"/>
                <c:pt idx="0">
                  <c:v>13.333333333333334</c:v>
                </c:pt>
              </c:numCache>
            </c:numRef>
          </c:val>
        </c:ser>
        <c:dLbls>
          <c:numFmt formatCode="0.0" sourceLinked="0"/>
          <c:txPr>
            <a:bodyPr/>
            <a:lstStyle/>
            <a:p>
              <a:pPr>
                <a:defRPr b="1" i="0" strike="noStrike" sz="4400" u="none">
                  <a:solidFill>
                    <a:srgbClr val="F5E900"/>
                  </a:solidFill>
                  <a:latin typeface="Aeonik"/>
                </a:defRPr>
              </a:pPr>
            </a:p>
          </c:txPr>
          <c:showLegendKey val="0"/>
          <c:showVal val="1"/>
          <c:showCatName val="0"/>
          <c:showSerName val="0"/>
          <c:showPercent val="0"/>
          <c:showBubbleSize val="0"/>
          <c:showLeaderLines val="0"/>
        </c:dLbls>
        <c:gapWidth val="100"/>
        <c:overlap val="0"/>
        <c:axId val="2094734554"/>
        <c:axId val="2094734552"/>
        <c:axId val="2094734556"/>
      </c:barChart>
      <c:catAx>
        <c:axId val="2094734554"/>
        <c:scaling>
          <c:orientation val="minMax"/>
        </c:scaling>
        <c:delete val="0"/>
        <c:axPos val="l"/>
        <c:numFmt formatCode="General" sourceLinked="1"/>
        <c:majorTickMark val="none"/>
        <c:minorTickMark val="none"/>
        <c:tickLblPos val="none"/>
        <c:spPr>
          <a:ln w="12700" cap="flat">
            <a:noFill/>
            <a:prstDash val="solid"/>
            <a:round/>
          </a:ln>
        </c:spPr>
        <c:txPr>
          <a:bodyPr/>
          <a:lstStyle/>
          <a:p>
            <a:pPr>
              <a:defRPr sz="1500" b="1" i="0" u="none" strike="noStrike">
                <a:solidFill>
                  <a:srgbClr val="FFFFFF"/>
                </a:solidFill>
                <a:latin typeface="Aeonik"/>
              </a:defRPr>
            </a:pPr>
            <a:endParaRPr lang="en-US"/>
          </a:p>
        </c:txPr>
        <c:crossAx val="2094734552"/>
        <c:crosses val="autoZero"/>
        <c:auto val="1"/>
        <c:lblAlgn val="ctr"/>
        <c:noMultiLvlLbl val="1"/>
      </c:catAx>
      <c:valAx>
        <c:axId val="2094734552"/>
        <c:scaling>
          <c:orientation val="minMax"/>
          <c:max val="20"/>
          <c:min val="0"/>
        </c:scaling>
        <c:delete val="0"/>
        <c:axPos val="b"/>
        <c:numFmt formatCode="0" sourceLinked="0"/>
        <c:majorTickMark val="none"/>
        <c:minorTickMark val="none"/>
        <c:tickLblPos val="none"/>
        <c:spPr>
          <a:ln w="12700" cap="flat">
            <a:noFill/>
            <a:prstDash val="solid"/>
            <a:round/>
          </a:ln>
        </c:spPr>
        <c:txPr>
          <a:bodyPr/>
          <a:lstStyle/>
          <a:p>
            <a:pPr>
              <a:defRPr sz="1100" b="0" i="0" u="none" strike="noStrike">
                <a:solidFill>
                  <a:srgbClr val="96968F"/>
                </a:solidFill>
                <a:latin typeface="Aeonik"/>
              </a:defRPr>
            </a:pPr>
            <a:endParaRPr lang="en-US"/>
          </a:p>
        </c:txPr>
        <c:crossAx val="2094734554"/>
        <c:crosses val="autoZero"/>
        <c:crossBetween val="between"/>
        <c:majorUnit val="5"/>
      </c:valAx>
      <c:spPr>
        <a:solidFill>
          <a:srgbClr val="202020"/>
        </a:solidFill>
        <a:ln w="12700" cap="flat">
          <a:solidFill>
            <a:srgbClr val="202020"/>
          </a:solidFill>
        </a:ln>
        <a:effectLst/>
      </c:spPr>
    </c:plotArea>
    <c:plotVisOnly val="1"/>
    <c:dispBlanksAs val="span"/>
  </c:chart>
  <c:spPr>
    <a:solidFill>
      <a:srgbClr val="202020"/>
    </a:solidFill>
    <a:ln w="12700" cap="flat">
      <a:solidFill>
        <a:srgbClr val="202020"/>
      </a:solidFill>
    </a:ln>
    <a:effectLst/>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roundedCorners val="1"/>
  <c:chart>
    <c:title>
      <c:tx>
        <c:rich>
          <a:bodyPr/>
          <a:lstStyle/>
          <a:p>
            <a:pPr>
              <a:defRPr sz="1400" b="1" i="0" u="none" strike="noStrike">
                <a:solidFill>
                  <a:srgbClr val="FFFFFF"/>
                </a:solidFill>
                <a:latin typeface="Aeonik"/>
              </a:defRPr>
            </a:pPr>
            <a:r>
              <a:rPr sz="1400" b="1" i="0" u="none" strike="noStrike">
                <a:solidFill>
                  <a:srgbClr val="FFFFFF"/>
                </a:solidFill>
                <a:latin typeface="Aeonik"/>
              </a:rPr>
              <a:t>POTENTIAL HOURS PER MONTH</a:t>
            </a:r>
          </a:p>
        </c:rich>
      </c:tx>
      <c:layout/>
      <c:overlay val="0"/>
    </c:title>
    <c:autoTitleDeleted val="0"/>
    <c:plotArea>
      <c:layout/>
      <c:barChart>
        <c:barDir val="col"/>
        <c:grouping val="clustered"/>
        <c:varyColors val="0"/>
        <c:ser>
          <c:idx val="0"/>
          <c:order val="0"/>
          <c:tx>
            <c:strRef>
              <c:f>Sheet1!$B$1</c:f>
              <c:strCache>
                <c:ptCount val="1"/>
                <c:pt idx="0">
                  <c:v>10 min / meeting</c:v>
                </c:pt>
              </c:strCache>
            </c:strRef>
          </c:tx>
          <c:spPr>
            <a:solidFill>
              <a:srgbClr val="858580"/>
            </a:solidFill>
            <a:effectLst/>
          </c:spPr>
          <c:invertIfNegative val="0"/>
          <c:dLbls>
            <c:numFmt formatCode="0.0" sourceLinked="0"/>
            <c:txPr>
              <a:bodyPr/>
              <a:lstStyle/>
              <a:p>
                <a:pPr>
                  <a:defRPr b="1" i="0" strike="noStrike" sz="1600" u="none">
                    <a:solidFill>
                      <a:srgbClr val="FFFFFF"/>
                    </a:solidFill>
                    <a:latin typeface="Aeonik"/>
                  </a:defRPr>
                </a:pPr>
              </a:p>
            </c:txPr>
            <c:showLegendKey val="0"/>
            <c:showVal val="1"/>
            <c:showCatName val="0"/>
            <c:showSerName val="0"/>
            <c:showPercent val="0"/>
            <c:showBubbleSize val="0"/>
            <c:showLeaderLines val="0"/>
          </c:dLbls>
          <c:cat>
            <c:strRef>
              <c:f>Sheet1!$A$2:$A$4</c:f>
              <c:strCache>
                <c:ptCount val="3"/>
                <c:pt idx="0">
                  <c:v>20 meetings</c:v>
                </c:pt>
                <c:pt idx="1">
                  <c:v>40 meetings</c:v>
                </c:pt>
                <c:pt idx="2">
                  <c:v>60 meetings</c:v>
                </c:pt>
              </c:strCache>
            </c:strRef>
          </c:cat>
          <c:val>
            <c:numRef>
              <c:f>Sheet1!$B$2:$B$4</c:f>
              <c:numCache>
                <c:formatCode>General</c:formatCode>
                <c:ptCount val="3"/>
                <c:pt idx="0">
                  <c:v>3.3333333333333335</c:v>
                </c:pt>
                <c:pt idx="1">
                  <c:v>6.666666666666667</c:v>
                </c:pt>
                <c:pt idx="2">
                  <c:v>10</c:v>
                </c:pt>
              </c:numCache>
            </c:numRef>
          </c:val>
        </c:ser>
        <c:ser>
          <c:idx val="1"/>
          <c:order val="1"/>
          <c:tx>
            <c:strRef>
              <c:f>Sheet1!$C$1</c:f>
              <c:strCache>
                <c:ptCount val="1"/>
                <c:pt idx="0">
                  <c:v>20 min / meeting</c:v>
                </c:pt>
              </c:strCache>
            </c:strRef>
          </c:tx>
          <c:spPr>
            <a:solidFill>
              <a:srgbClr val="F5E900"/>
            </a:solidFill>
            <a:effectLst/>
          </c:spPr>
          <c:invertIfNegative val="0"/>
          <c:dLbls>
            <c:numFmt formatCode="0.0" sourceLinked="0"/>
            <c:txPr>
              <a:bodyPr/>
              <a:lstStyle/>
              <a:p>
                <a:pPr>
                  <a:defRPr b="1" i="0" strike="noStrike" sz="1600" u="none">
                    <a:solidFill>
                      <a:srgbClr val="FFFFFF"/>
                    </a:solidFill>
                    <a:latin typeface="Aeonik"/>
                  </a:defRPr>
                </a:pPr>
              </a:p>
            </c:txPr>
            <c:showLegendKey val="0"/>
            <c:showVal val="1"/>
            <c:showCatName val="0"/>
            <c:showSerName val="0"/>
            <c:showPercent val="0"/>
            <c:showBubbleSize val="0"/>
            <c:showLeaderLines val="0"/>
          </c:dLbls>
          <c:cat>
            <c:strRef>
              <c:f>Sheet1!$A$2:$A$4</c:f>
              <c:strCache>
                <c:ptCount val="3"/>
                <c:pt idx="0">
                  <c:v>20 meetings</c:v>
                </c:pt>
                <c:pt idx="1">
                  <c:v>40 meetings</c:v>
                </c:pt>
                <c:pt idx="2">
                  <c:v>60 meetings</c:v>
                </c:pt>
              </c:strCache>
            </c:strRef>
          </c:cat>
          <c:val>
            <c:numRef>
              <c:f>Sheet1!$C$2:$C$4</c:f>
              <c:numCache>
                <c:formatCode>General</c:formatCode>
                <c:ptCount val="3"/>
                <c:pt idx="0">
                  <c:v>6.666666666666667</c:v>
                </c:pt>
                <c:pt idx="1">
                  <c:v>13.333333333333334</c:v>
                </c:pt>
                <c:pt idx="2">
                  <c:v>20</c:v>
                </c:pt>
              </c:numCache>
            </c:numRef>
          </c:val>
        </c:ser>
        <c:ser>
          <c:idx val="2"/>
          <c:order val="2"/>
          <c:tx>
            <c:strRef>
              <c:f>Sheet1!$D$1</c:f>
              <c:strCache>
                <c:ptCount val="1"/>
                <c:pt idx="0">
                  <c:v>30 min / meeting</c:v>
                </c:pt>
              </c:strCache>
            </c:strRef>
          </c:tx>
          <c:spPr>
            <a:solidFill>
              <a:srgbClr val="FFFFFF"/>
            </a:solidFill>
            <a:effectLst/>
          </c:spPr>
          <c:invertIfNegative val="0"/>
          <c:dLbls>
            <c:numFmt formatCode="0.0" sourceLinked="0"/>
            <c:txPr>
              <a:bodyPr/>
              <a:lstStyle/>
              <a:p>
                <a:pPr>
                  <a:defRPr b="1" i="0" strike="noStrike" sz="1600" u="none">
                    <a:solidFill>
                      <a:srgbClr val="FFFFFF"/>
                    </a:solidFill>
                    <a:latin typeface="Aeonik"/>
                  </a:defRPr>
                </a:pPr>
              </a:p>
            </c:txPr>
            <c:showLegendKey val="0"/>
            <c:showVal val="1"/>
            <c:showCatName val="0"/>
            <c:showSerName val="0"/>
            <c:showPercent val="0"/>
            <c:showBubbleSize val="0"/>
            <c:showLeaderLines val="0"/>
          </c:dLbls>
          <c:cat>
            <c:strRef>
              <c:f>Sheet1!$A$2:$A$4</c:f>
              <c:strCache>
                <c:ptCount val="3"/>
                <c:pt idx="0">
                  <c:v>20 meetings</c:v>
                </c:pt>
                <c:pt idx="1">
                  <c:v>40 meetings</c:v>
                </c:pt>
                <c:pt idx="2">
                  <c:v>60 meetings</c:v>
                </c:pt>
              </c:strCache>
            </c:strRef>
          </c:cat>
          <c:val>
            <c:numRef>
              <c:f>Sheet1!$D$2:$D$4</c:f>
              <c:numCache>
                <c:formatCode>General</c:formatCode>
                <c:ptCount val="3"/>
                <c:pt idx="0">
                  <c:v>10</c:v>
                </c:pt>
                <c:pt idx="1">
                  <c:v>20</c:v>
                </c:pt>
                <c:pt idx="2">
                  <c:v>30</c:v>
                </c:pt>
              </c:numCache>
            </c:numRef>
          </c:val>
        </c:ser>
        <c:dLbls>
          <c:numFmt formatCode="0.0" sourceLinked="0"/>
          <c:txPr>
            <a:bodyPr/>
            <a:lstStyle/>
            <a:p>
              <a:pPr>
                <a:defRPr b="1" i="0" strike="noStrike" sz="1600" u="none">
                  <a:solidFill>
                    <a:srgbClr val="FFFFFF"/>
                  </a:solidFill>
                  <a:latin typeface="Aeonik"/>
                </a:defRPr>
              </a:pPr>
            </a:p>
          </c:txPr>
          <c:showLegendKey val="0"/>
          <c:showVal val="1"/>
          <c:showCatName val="0"/>
          <c:showSerName val="0"/>
          <c:showPercent val="0"/>
          <c:showBubbleSize val="0"/>
          <c:showLeaderLines val="0"/>
        </c:dLbls>
        <c:gapWidth val="78"/>
        <c:overlap val="0"/>
        <c:axId val="2094734554"/>
        <c:axId val="2094734552"/>
        <c:axId val="2094734556"/>
      </c:barChart>
      <c:catAx>
        <c:axId val="2094734554"/>
        <c:scaling>
          <c:orientation val="minMax"/>
        </c:scaling>
        <c:delete val="0"/>
        <c:axPos val="b"/>
        <c:numFmt formatCode="General" sourceLinked="1"/>
        <c:majorTickMark val="none"/>
        <c:minorTickMark val="none"/>
        <c:tickLblPos val="low"/>
        <c:spPr>
          <a:ln w="12700" cap="flat">
            <a:noFill/>
            <a:prstDash val="solid"/>
            <a:round/>
          </a:ln>
        </c:spPr>
        <c:txPr>
          <a:bodyPr/>
          <a:lstStyle/>
          <a:p>
            <a:pPr>
              <a:defRPr sz="1500" b="1" i="0" u="none" strike="noStrike">
                <a:solidFill>
                  <a:srgbClr val="FFFFFF"/>
                </a:solidFill>
                <a:latin typeface="Aeonik"/>
              </a:defRPr>
            </a:pPr>
            <a:endParaRPr lang="en-US"/>
          </a:p>
        </c:txPr>
        <c:crossAx val="2094734552"/>
        <c:crosses val="autoZero"/>
        <c:auto val="1"/>
        <c:lblAlgn val="ctr"/>
        <c:noMultiLvlLbl val="1"/>
      </c:catAx>
      <c:valAx>
        <c:axId val="2094734552"/>
        <c:scaling>
          <c:orientation val="minMax"/>
          <c:max val="35"/>
          <c:min val="0"/>
        </c:scaling>
        <c:delete val="0"/>
        <c:axPos val="l"/>
        <c:majorGridlines>
          <c:spPr>
            <a:ln w="6350" cap="flat">
              <a:solidFill>
                <a:srgbClr val="484844"/>
              </a:solidFill>
              <a:prstDash val="solid"/>
              <a:round/>
            </a:ln>
          </c:spPr>
        </c:majorGridlines>
        <c:numFmt formatCode="0" sourceLinked="0"/>
        <c:majorTickMark val="none"/>
        <c:minorTickMark val="none"/>
        <c:tickLblPos val="nextTo"/>
        <c:spPr>
          <a:ln w="12700" cap="flat">
            <a:noFill/>
            <a:prstDash val="solid"/>
            <a:round/>
          </a:ln>
        </c:spPr>
        <c:txPr>
          <a:bodyPr/>
          <a:lstStyle/>
          <a:p>
            <a:pPr>
              <a:defRPr sz="1100" b="0" i="0" u="none" strike="noStrike">
                <a:solidFill>
                  <a:srgbClr val="96968F"/>
                </a:solidFill>
                <a:latin typeface="Aeonik"/>
              </a:defRPr>
            </a:pPr>
            <a:endParaRPr lang="en-US"/>
          </a:p>
        </c:txPr>
        <c:crossAx val="2094734554"/>
        <c:crosses val="autoZero"/>
        <c:crossBetween val="between"/>
        <c:majorUnit val="10"/>
      </c:valAx>
      <c:spPr>
        <a:solidFill>
          <a:srgbClr val="202020"/>
        </a:solidFill>
        <a:ln w="12700" cap="flat">
          <a:solidFill>
            <a:srgbClr val="202020"/>
          </a:solidFill>
        </a:ln>
        <a:effectLst/>
      </c:spPr>
    </c:plotArea>
    <c:legend>
      <c:legendPos val="b"/>
      <c:overlay val="0"/>
      <c:txPr>
        <a:bodyPr/>
        <a:lstStyle/>
        <a:p>
          <a:pPr>
            <a:defRPr sz="1300">
              <a:solidFill>
                <a:srgbClr val="FFFFFF"/>
              </a:solidFill>
              <a:latin typeface="Aeonik"/>
              <a:cs typeface="Aeonik"/>
            </a:defRPr>
          </a:pPr>
          <a:endParaRPr lang="en-US"/>
        </a:p>
      </c:txPr>
    </c:legend>
    <c:plotVisOnly val="1"/>
    <c:dispBlanksAs val="span"/>
  </c:chart>
  <c:spPr>
    <a:solidFill>
      <a:srgbClr val="202020"/>
    </a:solidFill>
    <a:ln w="12700" cap="flat">
      <a:solidFill>
        <a:srgbClr val="202020"/>
      </a:solidFill>
    </a:ln>
    <a:effectLst/>
  </c:spPr>
  <c:externalData r:id="rId1">
    <c:autoUpdate val="0"/>
  </c:externalData>
</c:chartSpace>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Fieldnote is a proposed AI meeting assistant. With participants informed, it records and transcribes the meeting, then drafts key points, decisions, action items and open questions. People check the transcript, confirm owners and dates, and share the reviewed recap. The concept serves any team taking a meeting. These are proposed screens and capabilities, not a live software demonstration or verified integration.
Image credit: assets/scattered-notes-yellow.png. Generated with Image Gen as illustrative photography; these images do not depict customers. Full prompts: assets/IMAGE-PROMPTS.md.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Microsoft, 2023 Work Trend Index Annual Report, “Will AI Fix Work?”, published May 9, 2023. https://www.microsoft.com/en-us/worklab/work-trend-index/will-ai-fix-work (accessed October 2, 2026). The report states that 55% said next steps at the end of a meeting are unclear. Methodology: Edelman Data x Intelligence surveyed 31,000 full-time employed or self-employed workers across 31 markets, February 1 to March 14, 2023. Each market contributed 1,000 respondents and is evenly weighted in the global average. This is self-reported research across the workforce, not a measurement of Fieldnote performance. The chart uses one value, 0.55, on a 0 to 1 percentage scale. Do not interpret the remaining 45% as a separately measured clear-next-steps category. Fieldnote’s response describes the proposed workflow.
Image credit: assets/problem-yellow.png. Generated with Image Gen as illustrative photography; these images do not depict customers. Full prompts: assets/IMAGE-PROMPTS.md.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Illustrative AI recap using invented meeting dialogue. Bracketed timestamps connect each recap item to the transcript. Leo states the decision to test a new process with one team. Maya owns the rollout plan. Friday is tentative, and the approver is unknown. The AI draft keeps those uncertainties visible for participant review. Proposed interface, not live software.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Continuation of the invented team check-in. Friday is proposed but not confirmed. The transcript does not identify the pilot approver, a success measure or the next check-in. Those gaps become questions for participants. The proposed experience must not infer approval, a deadline or a decision that the transcript does not establish.</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Proposed desktop and mobile interfaces, not screenshots of a functioning product. The desktop puts the team check-in recap beside the meeting transcript. The agreed decision is to test a new process with one team. Maya owns the rollout plan. Friday first draft is tentative and the pilot approver is unassigned. The phone presents the same unresolved date and Maya’s quote, with Confirm date and Keep open as proposed review actions. A reviewer must establish Maya’s availability before confirming. These are proposed AI-assisted interfaces, not claims of a shipped app or integration.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Proposed workflow: with participant awareness and agreed recording permissions, capture and transcribe the meeting. AI drafts the key points, decisions, actions and unresolved questions. Participants review the transcript, correct errors and confirm owners and dates before sharing the recap. This is a concept to evaluate, not verified feature availability or a claim of unique functionality.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Proposed live capture interface. The visible recording status assumes everyone is aware and the team has agreed recording permissions. The transcript and AI notes use fictional dialogue. Capturing and transcribing the conversation is the proposed starting point, followed by an AI recap and participant review. No meeting-platform integration, working recording backend or completed software feature is claimed.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proposed readiness conditions for an evaluation, not claims of implemented security controls. Use a non-confidential sample meeting with participants informed and recording permissions agreed. Before recordings, transcripts or sensitive meeting material are used, the responsible team must agree storage, access, retention, deletion and the use of data by AI providers. No certification, security feature or data-use policy is represented as verified.
Image credit: assets/teams-yellow.png. Generated with Image Gen as illustrative photography; these images do not depict customers. Full prompts: assets/IMAGE-PROMPTS.md.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Illustrative scenario only: 40 meetings per month × 20 assumed net minutes saved on follow-up per meeting ÷ 60 = 13.3333333333 potential hours per month. The scenario assumptions are illustrative, not empirical evidence. Measure capture setup, recap preparation, review and corrections in both workflows. This is not a claim that meetings become shorter, measured product performance, monetary ROI or staffing reduction. Results may be zero or negative.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Proposed offer for discussion, not an existing commercial commitment: two weeks, one team, up to five participants and three representative meetings including a recurring sync. Planning allowance is a 30-minute setup and a 30-minute readout, plus actual recap review time. Deliverables are three reviewed AI recaps with supporting transcripts, an issue log and a comparison with current follow-up. Proposed evaluation price is zero; subscription scope, price and terms require a separate agreement. Start only after scope and data-handling terms are agreed.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Proposed evaluation criteria to agree before starting. Compare three recaps with the current follow-up workflow, including any existing meeting assistant or shared document. Record the baseline and the observed result. Time: less total follow-up effort after counting drafting, participant checks and corrections. Accuracy: participants find no false commitments in the reviewed record; each applicable owner and date is confirmed or explicitly marked open. Check source coverage for omitted decisions and actions as well as incorrectly added ones. Clarity: participants accept the recap and each remaining question has someone responsible for resolving it. These are acceptance targets, not guarantees or measured Fieldnote results. Three meetings provide a small directional evaluation, not general performance proof. If the criteria are met, discuss a subscription based on team size and meeting volume. Otherwise revise or stop. No price or automatic conversion is committed.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Invite the team to a 30-minute walkthrough of the proposed capture, AI recap, review and sharing workflow. Use a non-confidential sample conversation. Define the meeting sample, recording permissions, reviewers, data boundaries and success criteria before beginning the proposed two-week pilot. The pilot offer is illustrative and does not imply live software or an automatic subscription.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Optional appendix illustrating potential follow-up time savings across different assumptions. Volumes are 20, 40, 60 meetings per month. Assumed net follow-up savings are 10, 20, 30 minutes per meeting. Formula: volume × net minutes saved ÷ 60. Series: [{"name":"10 min / meeting","labels":[["20 meetings","40 meetings","60 meetings"]],"values":[3.3333333333333335,6.666666666666667,10],"_dataIndex":0},{"name":"20 min / meeting","labels":[["20 meetings","40 meetings","60 meetings"]],"values":[6.666666666666667,13.333333333333334,20],"_dataIndex":1},{"name":"30 min / meeting","labels":[["20 meetings","40 meetings","60 meetings"]],"values":[10,20,30],"_dataIndex":2}]. These are illustrative assumptions, not measured outcomes or shorter meeting durations. Recap preparation, review and correction effort must be included. Results may be zero or negative. The model does not establish monetary ROI or headcount savings.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2.svg"/><Relationship Id="rId3" Type="http://schemas.openxmlformats.org/officeDocument/2006/relationships/image" Target="../media/image-1-3.png"/><Relationship Id="rId4" Type="http://schemas.openxmlformats.org/officeDocument/2006/relationships/slideLayout" Target="../slideLayouts/slideLayout1.xml"/><Relationship Id="rId5"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hyperlink" Target="https://www.microsoft.com/en-us/worklab/work-trend-index/will-ai-fix-work" TargetMode="External"/><Relationship Id="rId2" Type="http://schemas.openxmlformats.org/officeDocument/2006/relationships/chart" Target="/ppt/charts/chart1.xml"/><Relationship Id="rId1" Type="http://schemas.openxmlformats.org/officeDocument/2006/relationships/image" Target="../media/image-2-1.png"/><Relationship Id="rId4" Type="http://schemas.openxmlformats.org/officeDocument/2006/relationships/slideLayout" Target="../slideLayouts/slideLayout1.xml"/><Relationship Id="rId5"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svg"/><Relationship Id="rId3" Type="http://schemas.openxmlformats.org/officeDocument/2006/relationships/slideLayout" Target="../slideLayouts/slideLayout1.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svg"/><Relationship Id="rId3" Type="http://schemas.openxmlformats.org/officeDocument/2006/relationships/image" Target="../media/image-5-3.png"/><Relationship Id="rId4" Type="http://schemas.openxmlformats.org/officeDocument/2006/relationships/image" Target="../media/image-5-4.svg"/><Relationship Id="rId5" Type="http://schemas.openxmlformats.org/officeDocument/2006/relationships/slideLayout" Target="../slideLayouts/slideLayout1.xml"/><Relationship Id="rId6"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svg"/><Relationship Id="rId3" Type="http://schemas.openxmlformats.org/officeDocument/2006/relationships/slideLayout" Target="../slideLayouts/slideLayout1.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chart" Target="/ppt/charts/chart2.xml"/><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image" Target="../media/image-12-2.svg"/><Relationship Id="rId3" Type="http://schemas.openxmlformats.org/officeDocument/2006/relationships/slideLayout" Target="../slideLayouts/slideLayout1.xml"/><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chart" Target="/ppt/charts/chart3.xml"/><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80808"/>
        </a:solidFill>
      </p:bgPr>
    </p:bg>
    <p:spTree>
      <p:nvGrpSpPr>
        <p:cNvPr id="1" name=""/>
        <p:cNvGrpSpPr/>
        <p:nvPr/>
      </p:nvGrpSpPr>
      <p:grpSpPr>
        <a:xfrm>
          <a:off x="0" y="0"/>
          <a:ext cx="0" cy="0"/>
          <a:chOff x="0" y="0"/>
          <a:chExt cx="0" cy="0"/>
        </a:xfrm>
      </p:grpSpPr>
      <p:sp>
        <p:nvSpPr>
          <p:cNvPr id="2" name="Text 1-1"/>
          <p:cNvSpPr/>
          <p:nvPr/>
        </p:nvSpPr>
        <p:spPr>
          <a:xfrm>
            <a:off x="411480" y="292608"/>
            <a:ext cx="713232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FFFFF"/>
                </a:solidFill>
                <a:latin typeface="Aeonik" pitchFamily="34" charset="0"/>
                <a:ea typeface="Aeonik" pitchFamily="34" charset="-122"/>
                <a:cs typeface="Aeonik" pitchFamily="34" charset="-120"/>
              </a:rPr>
              <a:t>AI MEETING NOTES, READY FOR REVIEW</a:t>
            </a:r>
            <a:endParaRPr lang="en-US" sz="1150" dirty="0"/>
          </a:p>
        </p:txBody>
      </p:sp>
      <p:sp>
        <p:nvSpPr>
          <p:cNvPr id="3" name="Text 1-2"/>
          <p:cNvSpPr/>
          <p:nvPr/>
        </p:nvSpPr>
        <p:spPr>
          <a:xfrm>
            <a:off x="8787384" y="292608"/>
            <a:ext cx="2980944"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FOR ANY TEAM</a:t>
            </a:r>
            <a:endParaRPr lang="en-US" sz="1150" dirty="0"/>
          </a:p>
        </p:txBody>
      </p:sp>
      <p:pic>
        <p:nvPicPr>
          <p:cNvPr id="4" name="Approved Fieldnote logo lockup" descr="Fieldnote approved square symbol and custom wordmark">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411480" y="768096"/>
            <a:ext cx="11365992" cy="1803959"/>
          </a:xfrm>
          <a:prstGeom prst="rect">
            <a:avLst/>
          </a:prstGeom>
        </p:spPr>
      </p:pic>
      <p:pic>
        <p:nvPicPr>
          <p:cNvPr id="5" name="Editorial photograph / scattered-notes-yellow" descr="AI-generated conceptual editorial image: scattered-notes-yellow">    </p:cNvPr>
          <p:cNvPicPr>
            <a:picLocks noChangeAspect="1"/>
          </p:cNvPicPr>
          <p:nvPr/>
        </p:nvPicPr>
        <p:blipFill>
          <a:blip r:embed="rId3"/>
          <a:srcRect l="0" r="0" t="34756" b="34756"/>
          <a:stretch/>
        </p:blipFill>
        <p:spPr>
          <a:xfrm>
            <a:off x="0" y="2679192"/>
            <a:ext cx="12192000" cy="2478024"/>
          </a:xfrm>
          <a:prstGeom prst="rect">
            <a:avLst/>
          </a:prstGeom>
        </p:spPr>
      </p:pic>
      <p:sp>
        <p:nvSpPr>
          <p:cNvPr id="6" name="Cover photograph grid / vertical"/>
          <p:cNvSpPr/>
          <p:nvPr/>
        </p:nvSpPr>
        <p:spPr>
          <a:xfrm>
            <a:off x="411480" y="2679192"/>
            <a:ext cx="0" cy="2478024"/>
          </a:xfrm>
          <a:prstGeom prst="line">
            <a:avLst/>
          </a:prstGeom>
          <a:noFill/>
          <a:ln w="6985">
            <a:solidFill>
              <a:srgbClr val="080808">
                <a:alpha val="40000"/>
              </a:srgbClr>
            </a:solidFill>
            <a:prstDash val="solid"/>
          </a:ln>
        </p:spPr>
      </p:sp>
      <p:sp>
        <p:nvSpPr>
          <p:cNvPr id="7" name="Cover photograph grid / vertical"/>
          <p:cNvSpPr/>
          <p:nvPr/>
        </p:nvSpPr>
        <p:spPr>
          <a:xfrm>
            <a:off x="1024128" y="2679192"/>
            <a:ext cx="0" cy="2478024"/>
          </a:xfrm>
          <a:prstGeom prst="line">
            <a:avLst/>
          </a:prstGeom>
          <a:noFill/>
          <a:ln w="6985">
            <a:solidFill>
              <a:srgbClr val="080808">
                <a:alpha val="40000"/>
              </a:srgbClr>
            </a:solidFill>
            <a:prstDash val="solid"/>
          </a:ln>
        </p:spPr>
      </p:sp>
      <p:sp>
        <p:nvSpPr>
          <p:cNvPr id="8" name="Cover photograph grid / vertical"/>
          <p:cNvSpPr/>
          <p:nvPr/>
        </p:nvSpPr>
        <p:spPr>
          <a:xfrm>
            <a:off x="1636776" y="2679192"/>
            <a:ext cx="0" cy="2478024"/>
          </a:xfrm>
          <a:prstGeom prst="line">
            <a:avLst/>
          </a:prstGeom>
          <a:noFill/>
          <a:ln w="6985">
            <a:solidFill>
              <a:srgbClr val="080808">
                <a:alpha val="40000"/>
              </a:srgbClr>
            </a:solidFill>
            <a:prstDash val="solid"/>
          </a:ln>
        </p:spPr>
      </p:sp>
      <p:sp>
        <p:nvSpPr>
          <p:cNvPr id="9" name="Cover photograph grid / vertical"/>
          <p:cNvSpPr/>
          <p:nvPr/>
        </p:nvSpPr>
        <p:spPr>
          <a:xfrm>
            <a:off x="2249424" y="2679192"/>
            <a:ext cx="0" cy="2478024"/>
          </a:xfrm>
          <a:prstGeom prst="line">
            <a:avLst/>
          </a:prstGeom>
          <a:noFill/>
          <a:ln w="6985">
            <a:solidFill>
              <a:srgbClr val="080808">
                <a:alpha val="40000"/>
              </a:srgbClr>
            </a:solidFill>
            <a:prstDash val="solid"/>
          </a:ln>
        </p:spPr>
      </p:sp>
      <p:sp>
        <p:nvSpPr>
          <p:cNvPr id="10" name="Cover photograph grid / vertical"/>
          <p:cNvSpPr/>
          <p:nvPr/>
        </p:nvSpPr>
        <p:spPr>
          <a:xfrm>
            <a:off x="2862072" y="2679192"/>
            <a:ext cx="0" cy="2478024"/>
          </a:xfrm>
          <a:prstGeom prst="line">
            <a:avLst/>
          </a:prstGeom>
          <a:noFill/>
          <a:ln w="6985">
            <a:solidFill>
              <a:srgbClr val="080808">
                <a:alpha val="40000"/>
              </a:srgbClr>
            </a:solidFill>
            <a:prstDash val="solid"/>
          </a:ln>
        </p:spPr>
      </p:sp>
      <p:sp>
        <p:nvSpPr>
          <p:cNvPr id="11" name="Cover photograph grid / vertical"/>
          <p:cNvSpPr/>
          <p:nvPr/>
        </p:nvSpPr>
        <p:spPr>
          <a:xfrm>
            <a:off x="3474720" y="2679192"/>
            <a:ext cx="0" cy="2478024"/>
          </a:xfrm>
          <a:prstGeom prst="line">
            <a:avLst/>
          </a:prstGeom>
          <a:noFill/>
          <a:ln w="6985">
            <a:solidFill>
              <a:srgbClr val="080808">
                <a:alpha val="40000"/>
              </a:srgbClr>
            </a:solidFill>
            <a:prstDash val="solid"/>
          </a:ln>
        </p:spPr>
      </p:sp>
      <p:sp>
        <p:nvSpPr>
          <p:cNvPr id="12" name="Cover photograph grid / vertical"/>
          <p:cNvSpPr/>
          <p:nvPr/>
        </p:nvSpPr>
        <p:spPr>
          <a:xfrm>
            <a:off x="4087368" y="2679192"/>
            <a:ext cx="0" cy="2478024"/>
          </a:xfrm>
          <a:prstGeom prst="line">
            <a:avLst/>
          </a:prstGeom>
          <a:noFill/>
          <a:ln w="6985">
            <a:solidFill>
              <a:srgbClr val="080808">
                <a:alpha val="40000"/>
              </a:srgbClr>
            </a:solidFill>
            <a:prstDash val="solid"/>
          </a:ln>
        </p:spPr>
      </p:sp>
      <p:sp>
        <p:nvSpPr>
          <p:cNvPr id="13" name="Cover photograph grid / vertical"/>
          <p:cNvSpPr/>
          <p:nvPr/>
        </p:nvSpPr>
        <p:spPr>
          <a:xfrm>
            <a:off x="4700016" y="2679192"/>
            <a:ext cx="0" cy="2478024"/>
          </a:xfrm>
          <a:prstGeom prst="line">
            <a:avLst/>
          </a:prstGeom>
          <a:noFill/>
          <a:ln w="6985">
            <a:solidFill>
              <a:srgbClr val="080808">
                <a:alpha val="40000"/>
              </a:srgbClr>
            </a:solidFill>
            <a:prstDash val="solid"/>
          </a:ln>
        </p:spPr>
      </p:sp>
      <p:sp>
        <p:nvSpPr>
          <p:cNvPr id="14" name="Cover photograph grid / vertical"/>
          <p:cNvSpPr/>
          <p:nvPr/>
        </p:nvSpPr>
        <p:spPr>
          <a:xfrm>
            <a:off x="5312664" y="2679192"/>
            <a:ext cx="0" cy="2478024"/>
          </a:xfrm>
          <a:prstGeom prst="line">
            <a:avLst/>
          </a:prstGeom>
          <a:noFill/>
          <a:ln w="6985">
            <a:solidFill>
              <a:srgbClr val="080808">
                <a:alpha val="40000"/>
              </a:srgbClr>
            </a:solidFill>
            <a:prstDash val="solid"/>
          </a:ln>
        </p:spPr>
      </p:sp>
      <p:sp>
        <p:nvSpPr>
          <p:cNvPr id="15" name="Cover photograph grid / vertical"/>
          <p:cNvSpPr/>
          <p:nvPr/>
        </p:nvSpPr>
        <p:spPr>
          <a:xfrm>
            <a:off x="5925312" y="2679192"/>
            <a:ext cx="0" cy="2478024"/>
          </a:xfrm>
          <a:prstGeom prst="line">
            <a:avLst/>
          </a:prstGeom>
          <a:noFill/>
          <a:ln w="6985">
            <a:solidFill>
              <a:srgbClr val="080808">
                <a:alpha val="40000"/>
              </a:srgbClr>
            </a:solidFill>
            <a:prstDash val="solid"/>
          </a:ln>
        </p:spPr>
      </p:sp>
      <p:sp>
        <p:nvSpPr>
          <p:cNvPr id="16" name="Cover photograph grid / vertical"/>
          <p:cNvSpPr/>
          <p:nvPr/>
        </p:nvSpPr>
        <p:spPr>
          <a:xfrm>
            <a:off x="6537960" y="2679192"/>
            <a:ext cx="0" cy="2478024"/>
          </a:xfrm>
          <a:prstGeom prst="line">
            <a:avLst/>
          </a:prstGeom>
          <a:noFill/>
          <a:ln w="6985">
            <a:solidFill>
              <a:srgbClr val="080808">
                <a:alpha val="40000"/>
              </a:srgbClr>
            </a:solidFill>
            <a:prstDash val="solid"/>
          </a:ln>
        </p:spPr>
      </p:sp>
      <p:sp>
        <p:nvSpPr>
          <p:cNvPr id="17" name="Cover photograph grid / vertical"/>
          <p:cNvSpPr/>
          <p:nvPr/>
        </p:nvSpPr>
        <p:spPr>
          <a:xfrm>
            <a:off x="7150608" y="2679192"/>
            <a:ext cx="0" cy="2478024"/>
          </a:xfrm>
          <a:prstGeom prst="line">
            <a:avLst/>
          </a:prstGeom>
          <a:noFill/>
          <a:ln w="6985">
            <a:solidFill>
              <a:srgbClr val="080808">
                <a:alpha val="40000"/>
              </a:srgbClr>
            </a:solidFill>
            <a:prstDash val="solid"/>
          </a:ln>
        </p:spPr>
      </p:sp>
      <p:sp>
        <p:nvSpPr>
          <p:cNvPr id="18" name="Cover photograph grid / vertical"/>
          <p:cNvSpPr/>
          <p:nvPr/>
        </p:nvSpPr>
        <p:spPr>
          <a:xfrm>
            <a:off x="7763256" y="2679192"/>
            <a:ext cx="0" cy="2478024"/>
          </a:xfrm>
          <a:prstGeom prst="line">
            <a:avLst/>
          </a:prstGeom>
          <a:noFill/>
          <a:ln w="6985">
            <a:solidFill>
              <a:srgbClr val="080808">
                <a:alpha val="40000"/>
              </a:srgbClr>
            </a:solidFill>
            <a:prstDash val="solid"/>
          </a:ln>
        </p:spPr>
      </p:sp>
      <p:sp>
        <p:nvSpPr>
          <p:cNvPr id="19" name="Cover photograph grid / vertical"/>
          <p:cNvSpPr/>
          <p:nvPr/>
        </p:nvSpPr>
        <p:spPr>
          <a:xfrm>
            <a:off x="8375904" y="2679192"/>
            <a:ext cx="0" cy="2478024"/>
          </a:xfrm>
          <a:prstGeom prst="line">
            <a:avLst/>
          </a:prstGeom>
          <a:noFill/>
          <a:ln w="6985">
            <a:solidFill>
              <a:srgbClr val="080808">
                <a:alpha val="40000"/>
              </a:srgbClr>
            </a:solidFill>
            <a:prstDash val="solid"/>
          </a:ln>
        </p:spPr>
      </p:sp>
      <p:sp>
        <p:nvSpPr>
          <p:cNvPr id="20" name="Cover photograph grid / vertical"/>
          <p:cNvSpPr/>
          <p:nvPr/>
        </p:nvSpPr>
        <p:spPr>
          <a:xfrm>
            <a:off x="8988552" y="2679192"/>
            <a:ext cx="0" cy="2478024"/>
          </a:xfrm>
          <a:prstGeom prst="line">
            <a:avLst/>
          </a:prstGeom>
          <a:noFill/>
          <a:ln w="6985">
            <a:solidFill>
              <a:srgbClr val="080808">
                <a:alpha val="40000"/>
              </a:srgbClr>
            </a:solidFill>
            <a:prstDash val="solid"/>
          </a:ln>
        </p:spPr>
      </p:sp>
      <p:sp>
        <p:nvSpPr>
          <p:cNvPr id="21" name="Cover photograph grid / vertical"/>
          <p:cNvSpPr/>
          <p:nvPr/>
        </p:nvSpPr>
        <p:spPr>
          <a:xfrm>
            <a:off x="9601200" y="2679192"/>
            <a:ext cx="0" cy="2478024"/>
          </a:xfrm>
          <a:prstGeom prst="line">
            <a:avLst/>
          </a:prstGeom>
          <a:noFill/>
          <a:ln w="6985">
            <a:solidFill>
              <a:srgbClr val="080808">
                <a:alpha val="40000"/>
              </a:srgbClr>
            </a:solidFill>
            <a:prstDash val="solid"/>
          </a:ln>
        </p:spPr>
      </p:sp>
      <p:sp>
        <p:nvSpPr>
          <p:cNvPr id="22" name="Cover photograph grid / vertical"/>
          <p:cNvSpPr/>
          <p:nvPr/>
        </p:nvSpPr>
        <p:spPr>
          <a:xfrm>
            <a:off x="10213848" y="2679192"/>
            <a:ext cx="0" cy="2478024"/>
          </a:xfrm>
          <a:prstGeom prst="line">
            <a:avLst/>
          </a:prstGeom>
          <a:noFill/>
          <a:ln w="6985">
            <a:solidFill>
              <a:srgbClr val="080808">
                <a:alpha val="40000"/>
              </a:srgbClr>
            </a:solidFill>
            <a:prstDash val="solid"/>
          </a:ln>
        </p:spPr>
      </p:sp>
      <p:sp>
        <p:nvSpPr>
          <p:cNvPr id="23" name="Cover photograph grid / vertical"/>
          <p:cNvSpPr/>
          <p:nvPr/>
        </p:nvSpPr>
        <p:spPr>
          <a:xfrm>
            <a:off x="10826496" y="2679192"/>
            <a:ext cx="0" cy="2478024"/>
          </a:xfrm>
          <a:prstGeom prst="line">
            <a:avLst/>
          </a:prstGeom>
          <a:noFill/>
          <a:ln w="6985">
            <a:solidFill>
              <a:srgbClr val="080808">
                <a:alpha val="40000"/>
              </a:srgbClr>
            </a:solidFill>
            <a:prstDash val="solid"/>
          </a:ln>
        </p:spPr>
      </p:sp>
      <p:sp>
        <p:nvSpPr>
          <p:cNvPr id="24" name="Cover photograph grid / vertical"/>
          <p:cNvSpPr/>
          <p:nvPr/>
        </p:nvSpPr>
        <p:spPr>
          <a:xfrm>
            <a:off x="11439144" y="2679192"/>
            <a:ext cx="0" cy="2478024"/>
          </a:xfrm>
          <a:prstGeom prst="line">
            <a:avLst/>
          </a:prstGeom>
          <a:noFill/>
          <a:ln w="6985">
            <a:solidFill>
              <a:srgbClr val="080808">
                <a:alpha val="40000"/>
              </a:srgbClr>
            </a:solidFill>
            <a:prstDash val="solid"/>
          </a:ln>
        </p:spPr>
      </p:sp>
      <p:sp>
        <p:nvSpPr>
          <p:cNvPr id="25" name="Cover photograph grid / vertical"/>
          <p:cNvSpPr/>
          <p:nvPr/>
        </p:nvSpPr>
        <p:spPr>
          <a:xfrm>
            <a:off x="12051792" y="2679192"/>
            <a:ext cx="0" cy="2478024"/>
          </a:xfrm>
          <a:prstGeom prst="line">
            <a:avLst/>
          </a:prstGeom>
          <a:noFill/>
          <a:ln w="6985">
            <a:solidFill>
              <a:srgbClr val="080808">
                <a:alpha val="40000"/>
              </a:srgbClr>
            </a:solidFill>
            <a:prstDash val="solid"/>
          </a:ln>
        </p:spPr>
      </p:sp>
      <p:sp>
        <p:nvSpPr>
          <p:cNvPr id="26" name="Cover photograph grid / horizontal"/>
          <p:cNvSpPr/>
          <p:nvPr/>
        </p:nvSpPr>
        <p:spPr>
          <a:xfrm>
            <a:off x="0" y="2697480"/>
            <a:ext cx="12192000" cy="0"/>
          </a:xfrm>
          <a:prstGeom prst="line">
            <a:avLst/>
          </a:prstGeom>
          <a:noFill/>
          <a:ln w="6985">
            <a:solidFill>
              <a:srgbClr val="080808">
                <a:alpha val="40000"/>
              </a:srgbClr>
            </a:solidFill>
            <a:prstDash val="solid"/>
          </a:ln>
        </p:spPr>
      </p:sp>
      <p:sp>
        <p:nvSpPr>
          <p:cNvPr id="27" name="Cover photograph grid / horizontal"/>
          <p:cNvSpPr/>
          <p:nvPr/>
        </p:nvSpPr>
        <p:spPr>
          <a:xfrm>
            <a:off x="0" y="3310128"/>
            <a:ext cx="12192000" cy="0"/>
          </a:xfrm>
          <a:prstGeom prst="line">
            <a:avLst/>
          </a:prstGeom>
          <a:noFill/>
          <a:ln w="6985">
            <a:solidFill>
              <a:srgbClr val="080808">
                <a:alpha val="40000"/>
              </a:srgbClr>
            </a:solidFill>
            <a:prstDash val="solid"/>
          </a:ln>
        </p:spPr>
      </p:sp>
      <p:sp>
        <p:nvSpPr>
          <p:cNvPr id="28" name="Cover photograph grid / horizontal"/>
          <p:cNvSpPr/>
          <p:nvPr/>
        </p:nvSpPr>
        <p:spPr>
          <a:xfrm>
            <a:off x="0" y="3922776"/>
            <a:ext cx="12192000" cy="0"/>
          </a:xfrm>
          <a:prstGeom prst="line">
            <a:avLst/>
          </a:prstGeom>
          <a:noFill/>
          <a:ln w="6985">
            <a:solidFill>
              <a:srgbClr val="080808">
                <a:alpha val="40000"/>
              </a:srgbClr>
            </a:solidFill>
            <a:prstDash val="solid"/>
          </a:ln>
        </p:spPr>
      </p:sp>
      <p:sp>
        <p:nvSpPr>
          <p:cNvPr id="29" name="Cover photograph grid / horizontal"/>
          <p:cNvSpPr/>
          <p:nvPr/>
        </p:nvSpPr>
        <p:spPr>
          <a:xfrm>
            <a:off x="0" y="4535424"/>
            <a:ext cx="12192000" cy="0"/>
          </a:xfrm>
          <a:prstGeom prst="line">
            <a:avLst/>
          </a:prstGeom>
          <a:noFill/>
          <a:ln w="6985">
            <a:solidFill>
              <a:srgbClr val="080808">
                <a:alpha val="40000"/>
              </a:srgbClr>
            </a:solidFill>
            <a:prstDash val="solid"/>
          </a:ln>
        </p:spPr>
      </p:sp>
      <p:sp>
        <p:nvSpPr>
          <p:cNvPr id="30" name="Cover photograph grid / horizontal"/>
          <p:cNvSpPr/>
          <p:nvPr/>
        </p:nvSpPr>
        <p:spPr>
          <a:xfrm>
            <a:off x="0" y="5148072"/>
            <a:ext cx="12192000" cy="0"/>
          </a:xfrm>
          <a:prstGeom prst="line">
            <a:avLst/>
          </a:prstGeom>
          <a:noFill/>
          <a:ln w="6985">
            <a:solidFill>
              <a:srgbClr val="080808">
                <a:alpha val="40000"/>
              </a:srgbClr>
            </a:solidFill>
            <a:prstDash val="solid"/>
          </a:ln>
        </p:spPr>
      </p:sp>
      <p:sp>
        <p:nvSpPr>
          <p:cNvPr id="31" name="Text 1-3"/>
          <p:cNvSpPr/>
          <p:nvPr/>
        </p:nvSpPr>
        <p:spPr>
          <a:xfrm>
            <a:off x="411480" y="5477256"/>
            <a:ext cx="6400800" cy="960120"/>
          </a:xfrm>
          <a:prstGeom prst="rect">
            <a:avLst/>
          </a:prstGeom>
          <a:noFill/>
          <a:ln/>
        </p:spPr>
        <p:txBody>
          <a:bodyPr wrap="square" lIns="0" tIns="0" rIns="0" bIns="0" rtlCol="0" anchor="t"/>
          <a:lstStyle/>
          <a:p>
            <a:pPr indent="0" marL="0">
              <a:lnSpc>
                <a:spcPct val="89000"/>
              </a:lnSpc>
              <a:buNone/>
            </a:pPr>
            <a:r>
              <a:rPr lang="en-US" altLang="en-US" sz="3200" b="1" spc="-70" kern="0" dirty="0">
                <a:solidFill>
                  <a:srgbClr val="FFFFFF"/>
                </a:solidFill>
                <a:latin typeface="Aeonik" pitchFamily="34" charset="0"/>
                <a:ea typeface="Aeonik" pitchFamily="34" charset="-122"/>
                <a:cs typeface="Aeonik" pitchFamily="34" charset="-120"/>
              </a:rPr>
              <a:t>Be in the meeting.</a:t>
            </a:r>
            <a:endParaRPr lang="en-US" sz="3200" dirty="0"/>
          </a:p>
          <a:p>
            <a:pPr indent="0" marL="0">
              <a:lnSpc>
                <a:spcPct val="89000"/>
              </a:lnSpc>
              <a:buNone/>
            </a:pPr>
            <a:r>
              <a:rPr lang="en-US" altLang="en-US" sz="3200" b="1" spc="-70" kern="0" dirty="0">
                <a:solidFill>
                  <a:srgbClr val="FFFFFF"/>
                </a:solidFill>
                <a:latin typeface="Aeonik" pitchFamily="34" charset="0"/>
                <a:ea typeface="Aeonik" pitchFamily="34" charset="-122"/>
                <a:cs typeface="Aeonik" pitchFamily="34" charset="-120"/>
              </a:rPr>
              <a:t>Fieldnote takes the notes.</a:t>
            </a:r>
            <a:endParaRPr lang="en-US" sz="3200" dirty="0"/>
          </a:p>
        </p:txBody>
      </p:sp>
      <p:sp>
        <p:nvSpPr>
          <p:cNvPr id="32" name="Text 1-4"/>
          <p:cNvSpPr/>
          <p:nvPr/>
        </p:nvSpPr>
        <p:spPr>
          <a:xfrm>
            <a:off x="7059168" y="5559552"/>
            <a:ext cx="4681728" cy="731520"/>
          </a:xfrm>
          <a:prstGeom prst="rect">
            <a:avLst/>
          </a:prstGeom>
          <a:noFill/>
          <a:ln/>
        </p:spPr>
        <p:txBody>
          <a:bodyPr wrap="square" lIns="0" tIns="0" rIns="0" bIns="0" rtlCol="0" anchor="t"/>
          <a:lstStyle/>
          <a:p>
            <a:pPr indent="0" marL="0">
              <a:lnSpc>
                <a:spcPct val="100000"/>
              </a:lnSpc>
              <a:buNone/>
            </a:pPr>
            <a:r>
              <a:rPr lang="en-US" altLang="en-US" sz="1900" dirty="0">
                <a:solidFill>
                  <a:srgbClr val="FFFFFF"/>
                </a:solidFill>
                <a:latin typeface="Aeonik" pitchFamily="34" charset="0"/>
                <a:ea typeface="Aeonik" pitchFamily="34" charset="-122"/>
                <a:cs typeface="Aeonik" pitchFamily="34" charset="-120"/>
              </a:rPr>
              <a:t>AI captures the conversation.</a:t>
            </a:r>
            <a:endParaRPr lang="en-US" sz="1900" dirty="0"/>
          </a:p>
          <a:p>
            <a:pPr indent="0" marL="0">
              <a:lnSpc>
                <a:spcPct val="100000"/>
              </a:lnSpc>
              <a:buNone/>
            </a:pPr>
            <a:r>
              <a:rPr lang="en-US" altLang="en-US" sz="1900" dirty="0">
                <a:solidFill>
                  <a:srgbClr val="FFFFFF"/>
                </a:solidFill>
                <a:latin typeface="Aeonik" pitchFamily="34" charset="0"/>
                <a:ea typeface="Aeonik" pitchFamily="34" charset="-122"/>
                <a:cs typeface="Aeonik" pitchFamily="34" charset="-120"/>
              </a:rPr>
              <a:t>You review the recap before sharing.</a:t>
            </a:r>
            <a:endParaRPr lang="en-US" sz="19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202020"/>
        </a:solidFill>
      </p:bgPr>
    </p:bg>
    <p:spTree>
      <p:nvGrpSpPr>
        <p:cNvPr id="1" name=""/>
        <p:cNvGrpSpPr/>
        <p:nvPr/>
      </p:nvGrpSpPr>
      <p:grpSpPr>
        <a:xfrm>
          <a:off x="0" y="0"/>
          <a:ext cx="0" cy="0"/>
          <a:chOff x="0" y="0"/>
          <a:chExt cx="0" cy="0"/>
        </a:xfrm>
      </p:grpSpPr>
      <p:pic>
        <p:nvPicPr>
          <p:cNvPr id="2" name="Editorial photograph / problem-yellow" descr="AI-generated conceptual editorial image: problem-yellow">    </p:cNvPr>
          <p:cNvPicPr>
            <a:picLocks noChangeAspect="1"/>
          </p:cNvPicPr>
          <p:nvPr/>
        </p:nvPicPr>
        <p:blipFill>
          <a:blip r:embed="rId1"/>
          <a:srcRect l="28741" r="28741" t="0" b="0"/>
          <a:stretch/>
        </p:blipFill>
        <p:spPr>
          <a:xfrm>
            <a:off x="7818120" y="0"/>
            <a:ext cx="4373880" cy="6858000"/>
          </a:xfrm>
          <a:prstGeom prst="rect">
            <a:avLst/>
          </a:prstGeom>
        </p:spPr>
      </p:pic>
      <p:sp>
        <p:nvSpPr>
          <p:cNvPr id="3" name="Handoff photo grid / vertical"/>
          <p:cNvSpPr/>
          <p:nvPr/>
        </p:nvSpPr>
        <p:spPr>
          <a:xfrm>
            <a:off x="7936992" y="0"/>
            <a:ext cx="0" cy="4937760"/>
          </a:xfrm>
          <a:prstGeom prst="line">
            <a:avLst/>
          </a:prstGeom>
          <a:noFill/>
          <a:ln w="6985">
            <a:solidFill>
              <a:srgbClr val="080808">
                <a:alpha val="47000"/>
              </a:srgbClr>
            </a:solidFill>
            <a:prstDash val="solid"/>
          </a:ln>
        </p:spPr>
      </p:sp>
      <p:sp>
        <p:nvSpPr>
          <p:cNvPr id="4" name="Handoff photo grid / vertical"/>
          <p:cNvSpPr/>
          <p:nvPr/>
        </p:nvSpPr>
        <p:spPr>
          <a:xfrm>
            <a:off x="8467344" y="0"/>
            <a:ext cx="0" cy="4937760"/>
          </a:xfrm>
          <a:prstGeom prst="line">
            <a:avLst/>
          </a:prstGeom>
          <a:noFill/>
          <a:ln w="6985">
            <a:solidFill>
              <a:srgbClr val="080808">
                <a:alpha val="47000"/>
              </a:srgbClr>
            </a:solidFill>
            <a:prstDash val="solid"/>
          </a:ln>
        </p:spPr>
      </p:sp>
      <p:sp>
        <p:nvSpPr>
          <p:cNvPr id="5" name="Handoff photo grid / vertical"/>
          <p:cNvSpPr/>
          <p:nvPr/>
        </p:nvSpPr>
        <p:spPr>
          <a:xfrm>
            <a:off x="8997696" y="0"/>
            <a:ext cx="0" cy="4937760"/>
          </a:xfrm>
          <a:prstGeom prst="line">
            <a:avLst/>
          </a:prstGeom>
          <a:noFill/>
          <a:ln w="6985">
            <a:solidFill>
              <a:srgbClr val="080808">
                <a:alpha val="47000"/>
              </a:srgbClr>
            </a:solidFill>
            <a:prstDash val="solid"/>
          </a:ln>
        </p:spPr>
      </p:sp>
      <p:sp>
        <p:nvSpPr>
          <p:cNvPr id="6" name="Handoff photo grid / vertical"/>
          <p:cNvSpPr/>
          <p:nvPr/>
        </p:nvSpPr>
        <p:spPr>
          <a:xfrm>
            <a:off x="9528048" y="0"/>
            <a:ext cx="0" cy="4937760"/>
          </a:xfrm>
          <a:prstGeom prst="line">
            <a:avLst/>
          </a:prstGeom>
          <a:noFill/>
          <a:ln w="6985">
            <a:solidFill>
              <a:srgbClr val="080808">
                <a:alpha val="47000"/>
              </a:srgbClr>
            </a:solidFill>
            <a:prstDash val="solid"/>
          </a:ln>
        </p:spPr>
      </p:sp>
      <p:sp>
        <p:nvSpPr>
          <p:cNvPr id="7" name="Handoff photo grid / vertical"/>
          <p:cNvSpPr/>
          <p:nvPr/>
        </p:nvSpPr>
        <p:spPr>
          <a:xfrm>
            <a:off x="10058400" y="0"/>
            <a:ext cx="0" cy="4937760"/>
          </a:xfrm>
          <a:prstGeom prst="line">
            <a:avLst/>
          </a:prstGeom>
          <a:noFill/>
          <a:ln w="6985">
            <a:solidFill>
              <a:srgbClr val="080808">
                <a:alpha val="47000"/>
              </a:srgbClr>
            </a:solidFill>
            <a:prstDash val="solid"/>
          </a:ln>
        </p:spPr>
      </p:sp>
      <p:sp>
        <p:nvSpPr>
          <p:cNvPr id="8" name="Handoff photo grid / vertical"/>
          <p:cNvSpPr/>
          <p:nvPr/>
        </p:nvSpPr>
        <p:spPr>
          <a:xfrm>
            <a:off x="10588752" y="0"/>
            <a:ext cx="0" cy="4937760"/>
          </a:xfrm>
          <a:prstGeom prst="line">
            <a:avLst/>
          </a:prstGeom>
          <a:noFill/>
          <a:ln w="6985">
            <a:solidFill>
              <a:srgbClr val="080808">
                <a:alpha val="47000"/>
              </a:srgbClr>
            </a:solidFill>
            <a:prstDash val="solid"/>
          </a:ln>
        </p:spPr>
      </p:sp>
      <p:sp>
        <p:nvSpPr>
          <p:cNvPr id="9" name="Handoff photo grid / vertical"/>
          <p:cNvSpPr/>
          <p:nvPr/>
        </p:nvSpPr>
        <p:spPr>
          <a:xfrm>
            <a:off x="11119104" y="0"/>
            <a:ext cx="0" cy="4937760"/>
          </a:xfrm>
          <a:prstGeom prst="line">
            <a:avLst/>
          </a:prstGeom>
          <a:noFill/>
          <a:ln w="6985">
            <a:solidFill>
              <a:srgbClr val="080808">
                <a:alpha val="47000"/>
              </a:srgbClr>
            </a:solidFill>
            <a:prstDash val="solid"/>
          </a:ln>
        </p:spPr>
      </p:sp>
      <p:sp>
        <p:nvSpPr>
          <p:cNvPr id="10" name="Handoff photo grid / vertical"/>
          <p:cNvSpPr/>
          <p:nvPr/>
        </p:nvSpPr>
        <p:spPr>
          <a:xfrm>
            <a:off x="11649456" y="0"/>
            <a:ext cx="0" cy="4937760"/>
          </a:xfrm>
          <a:prstGeom prst="line">
            <a:avLst/>
          </a:prstGeom>
          <a:noFill/>
          <a:ln w="6985">
            <a:solidFill>
              <a:srgbClr val="080808">
                <a:alpha val="47000"/>
              </a:srgbClr>
            </a:solidFill>
            <a:prstDash val="solid"/>
          </a:ln>
        </p:spPr>
      </p:sp>
      <p:sp>
        <p:nvSpPr>
          <p:cNvPr id="11" name="Handoff photo grid / vertical"/>
          <p:cNvSpPr/>
          <p:nvPr/>
        </p:nvSpPr>
        <p:spPr>
          <a:xfrm>
            <a:off x="12179808" y="0"/>
            <a:ext cx="0" cy="4937760"/>
          </a:xfrm>
          <a:prstGeom prst="line">
            <a:avLst/>
          </a:prstGeom>
          <a:noFill/>
          <a:ln w="6985">
            <a:solidFill>
              <a:srgbClr val="080808">
                <a:alpha val="47000"/>
              </a:srgbClr>
            </a:solidFill>
            <a:prstDash val="solid"/>
          </a:ln>
        </p:spPr>
      </p:sp>
      <p:sp>
        <p:nvSpPr>
          <p:cNvPr id="12" name="Handoff photo grid / horizontal"/>
          <p:cNvSpPr/>
          <p:nvPr/>
        </p:nvSpPr>
        <p:spPr>
          <a:xfrm>
            <a:off x="7818120" y="36576"/>
            <a:ext cx="4373880" cy="0"/>
          </a:xfrm>
          <a:prstGeom prst="line">
            <a:avLst/>
          </a:prstGeom>
          <a:noFill/>
          <a:ln w="6985">
            <a:solidFill>
              <a:srgbClr val="080808">
                <a:alpha val="47000"/>
              </a:srgbClr>
            </a:solidFill>
            <a:prstDash val="solid"/>
          </a:ln>
        </p:spPr>
      </p:sp>
      <p:sp>
        <p:nvSpPr>
          <p:cNvPr id="13" name="Handoff photo grid / horizontal"/>
          <p:cNvSpPr/>
          <p:nvPr/>
        </p:nvSpPr>
        <p:spPr>
          <a:xfrm>
            <a:off x="7818120" y="566928"/>
            <a:ext cx="4373880" cy="0"/>
          </a:xfrm>
          <a:prstGeom prst="line">
            <a:avLst/>
          </a:prstGeom>
          <a:noFill/>
          <a:ln w="6985">
            <a:solidFill>
              <a:srgbClr val="080808">
                <a:alpha val="47000"/>
              </a:srgbClr>
            </a:solidFill>
            <a:prstDash val="solid"/>
          </a:ln>
        </p:spPr>
      </p:sp>
      <p:sp>
        <p:nvSpPr>
          <p:cNvPr id="14" name="Handoff photo grid / horizontal"/>
          <p:cNvSpPr/>
          <p:nvPr/>
        </p:nvSpPr>
        <p:spPr>
          <a:xfrm>
            <a:off x="7818120" y="1097280"/>
            <a:ext cx="4373880" cy="0"/>
          </a:xfrm>
          <a:prstGeom prst="line">
            <a:avLst/>
          </a:prstGeom>
          <a:noFill/>
          <a:ln w="6985">
            <a:solidFill>
              <a:srgbClr val="080808">
                <a:alpha val="47000"/>
              </a:srgbClr>
            </a:solidFill>
            <a:prstDash val="solid"/>
          </a:ln>
        </p:spPr>
      </p:sp>
      <p:sp>
        <p:nvSpPr>
          <p:cNvPr id="15" name="Handoff photo grid / horizontal"/>
          <p:cNvSpPr/>
          <p:nvPr/>
        </p:nvSpPr>
        <p:spPr>
          <a:xfrm>
            <a:off x="7818120" y="1627632"/>
            <a:ext cx="4373880" cy="0"/>
          </a:xfrm>
          <a:prstGeom prst="line">
            <a:avLst/>
          </a:prstGeom>
          <a:noFill/>
          <a:ln w="6985">
            <a:solidFill>
              <a:srgbClr val="080808">
                <a:alpha val="47000"/>
              </a:srgbClr>
            </a:solidFill>
            <a:prstDash val="solid"/>
          </a:ln>
        </p:spPr>
      </p:sp>
      <p:sp>
        <p:nvSpPr>
          <p:cNvPr id="16" name="Handoff photo grid / horizontal"/>
          <p:cNvSpPr/>
          <p:nvPr/>
        </p:nvSpPr>
        <p:spPr>
          <a:xfrm>
            <a:off x="7818120" y="2157984"/>
            <a:ext cx="4373880" cy="0"/>
          </a:xfrm>
          <a:prstGeom prst="line">
            <a:avLst/>
          </a:prstGeom>
          <a:noFill/>
          <a:ln w="6985">
            <a:solidFill>
              <a:srgbClr val="080808">
                <a:alpha val="47000"/>
              </a:srgbClr>
            </a:solidFill>
            <a:prstDash val="solid"/>
          </a:ln>
        </p:spPr>
      </p:sp>
      <p:sp>
        <p:nvSpPr>
          <p:cNvPr id="17" name="Handoff photo grid / horizontal"/>
          <p:cNvSpPr/>
          <p:nvPr/>
        </p:nvSpPr>
        <p:spPr>
          <a:xfrm>
            <a:off x="7818120" y="2688336"/>
            <a:ext cx="4373880" cy="0"/>
          </a:xfrm>
          <a:prstGeom prst="line">
            <a:avLst/>
          </a:prstGeom>
          <a:noFill/>
          <a:ln w="6985">
            <a:solidFill>
              <a:srgbClr val="080808">
                <a:alpha val="47000"/>
              </a:srgbClr>
            </a:solidFill>
            <a:prstDash val="solid"/>
          </a:ln>
        </p:spPr>
      </p:sp>
      <p:sp>
        <p:nvSpPr>
          <p:cNvPr id="18" name="Handoff photo grid / horizontal"/>
          <p:cNvSpPr/>
          <p:nvPr/>
        </p:nvSpPr>
        <p:spPr>
          <a:xfrm>
            <a:off x="7818120" y="3218688"/>
            <a:ext cx="4373880" cy="0"/>
          </a:xfrm>
          <a:prstGeom prst="line">
            <a:avLst/>
          </a:prstGeom>
          <a:noFill/>
          <a:ln w="6985">
            <a:solidFill>
              <a:srgbClr val="080808">
                <a:alpha val="47000"/>
              </a:srgbClr>
            </a:solidFill>
            <a:prstDash val="solid"/>
          </a:ln>
        </p:spPr>
      </p:sp>
      <p:sp>
        <p:nvSpPr>
          <p:cNvPr id="19" name="Handoff photo grid / horizontal"/>
          <p:cNvSpPr/>
          <p:nvPr/>
        </p:nvSpPr>
        <p:spPr>
          <a:xfrm>
            <a:off x="7818120" y="3749040"/>
            <a:ext cx="4373880" cy="0"/>
          </a:xfrm>
          <a:prstGeom prst="line">
            <a:avLst/>
          </a:prstGeom>
          <a:noFill/>
          <a:ln w="6985">
            <a:solidFill>
              <a:srgbClr val="080808">
                <a:alpha val="47000"/>
              </a:srgbClr>
            </a:solidFill>
            <a:prstDash val="solid"/>
          </a:ln>
        </p:spPr>
      </p:sp>
      <p:sp>
        <p:nvSpPr>
          <p:cNvPr id="20" name="Handoff photo grid / horizontal"/>
          <p:cNvSpPr/>
          <p:nvPr/>
        </p:nvSpPr>
        <p:spPr>
          <a:xfrm>
            <a:off x="7818120" y="4279392"/>
            <a:ext cx="4373880" cy="0"/>
          </a:xfrm>
          <a:prstGeom prst="line">
            <a:avLst/>
          </a:prstGeom>
          <a:noFill/>
          <a:ln w="6985">
            <a:solidFill>
              <a:srgbClr val="080808">
                <a:alpha val="47000"/>
              </a:srgbClr>
            </a:solidFill>
            <a:prstDash val="solid"/>
          </a:ln>
        </p:spPr>
      </p:sp>
      <p:sp>
        <p:nvSpPr>
          <p:cNvPr id="21" name="Handoff photo grid / horizontal"/>
          <p:cNvSpPr/>
          <p:nvPr/>
        </p:nvSpPr>
        <p:spPr>
          <a:xfrm>
            <a:off x="7818120" y="4809744"/>
            <a:ext cx="4373880" cy="0"/>
          </a:xfrm>
          <a:prstGeom prst="line">
            <a:avLst/>
          </a:prstGeom>
          <a:noFill/>
          <a:ln w="6985">
            <a:solidFill>
              <a:srgbClr val="080808">
                <a:alpha val="47000"/>
              </a:srgbClr>
            </a:solidFill>
            <a:prstDash val="solid"/>
          </a:ln>
        </p:spPr>
      </p:sp>
      <p:sp>
        <p:nvSpPr>
          <p:cNvPr id="22" name="Text 2-1"/>
          <p:cNvSpPr/>
          <p:nvPr/>
        </p:nvSpPr>
        <p:spPr>
          <a:xfrm>
            <a:off x="411480" y="310896"/>
            <a:ext cx="694944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THE PROBLEM</a:t>
            </a:r>
            <a:endParaRPr lang="en-US" sz="1150" dirty="0"/>
          </a:p>
        </p:txBody>
      </p:sp>
      <p:sp>
        <p:nvSpPr>
          <p:cNvPr id="23" name="Text 2-2"/>
          <p:cNvSpPr/>
          <p:nvPr/>
        </p:nvSpPr>
        <p:spPr>
          <a:xfrm>
            <a:off x="411480" y="841248"/>
            <a:ext cx="7031736" cy="1499616"/>
          </a:xfrm>
          <a:prstGeom prst="rect">
            <a:avLst/>
          </a:prstGeom>
          <a:noFill/>
          <a:ln/>
        </p:spPr>
        <p:txBody>
          <a:bodyPr wrap="square" lIns="0" tIns="0" rIns="0" bIns="0" rtlCol="0" anchor="t"/>
          <a:lstStyle/>
          <a:p>
            <a:pPr indent="0" marL="0">
              <a:lnSpc>
                <a:spcPct val="78000"/>
              </a:lnSpc>
              <a:buNone/>
            </a:pPr>
            <a:r>
              <a:rPr lang="en-US" altLang="en-US" sz="4700" b="1" spc="-113" kern="0" dirty="0">
                <a:solidFill>
                  <a:srgbClr val="FFFFFF"/>
                </a:solidFill>
                <a:latin typeface="Aeonik" pitchFamily="34" charset="0"/>
                <a:ea typeface="Aeonik" pitchFamily="34" charset="-122"/>
                <a:cs typeface="Aeonik" pitchFamily="34" charset="-120"/>
              </a:rPr>
              <a:t>THE MEETING ENDS.</a:t>
            </a:r>
            <a:endParaRPr lang="en-US" sz="4700" dirty="0"/>
          </a:p>
          <a:p>
            <a:pPr indent="0" marL="0">
              <a:lnSpc>
                <a:spcPct val="78000"/>
              </a:lnSpc>
              <a:buNone/>
            </a:pPr>
            <a:r>
              <a:rPr lang="en-US" altLang="en-US" sz="4700" b="1" spc="-113" kern="0" dirty="0">
                <a:solidFill>
                  <a:srgbClr val="FFFFFF"/>
                </a:solidFill>
                <a:latin typeface="Aeonik" pitchFamily="34" charset="0"/>
                <a:ea typeface="Aeonik" pitchFamily="34" charset="-122"/>
                <a:cs typeface="Aeonik" pitchFamily="34" charset="-120"/>
              </a:rPr>
              <a:t>THE QUESTIONS DON’T.</a:t>
            </a:r>
            <a:endParaRPr lang="en-US" sz="4700" dirty="0"/>
          </a:p>
        </p:txBody>
      </p:sp>
      <p:sp>
        <p:nvSpPr>
          <p:cNvPr id="24" name="Text 2-3"/>
          <p:cNvSpPr/>
          <p:nvPr/>
        </p:nvSpPr>
        <p:spPr>
          <a:xfrm>
            <a:off x="411480" y="4709160"/>
            <a:ext cx="6976872" cy="832104"/>
          </a:xfrm>
          <a:prstGeom prst="rect">
            <a:avLst/>
          </a:prstGeom>
          <a:noFill/>
          <a:ln/>
        </p:spPr>
        <p:txBody>
          <a:bodyPr wrap="square" lIns="0" tIns="0" rIns="0" bIns="0" rtlCol="0" anchor="t"/>
          <a:lstStyle/>
          <a:p>
            <a:pPr indent="0" marL="0">
              <a:lnSpc>
                <a:spcPct val="98000"/>
              </a:lnSpc>
              <a:buNone/>
            </a:pPr>
            <a:r>
              <a:rPr lang="en-US" altLang="en-US" sz="2300" dirty="0">
                <a:solidFill>
                  <a:srgbClr val="FFFFFF"/>
                </a:solidFill>
                <a:latin typeface="Aeonik" pitchFamily="34" charset="0"/>
                <a:ea typeface="Aeonik" pitchFamily="34" charset="-122"/>
                <a:cs typeface="Aeonik" pitchFamily="34" charset="-120"/>
              </a:rPr>
              <a:t>of surveyed workers say next steps</a:t>
            </a:r>
            <a:endParaRPr lang="en-US" sz="2300" dirty="0"/>
          </a:p>
          <a:p>
            <a:pPr indent="0" marL="0">
              <a:lnSpc>
                <a:spcPct val="98000"/>
              </a:lnSpc>
              <a:buNone/>
            </a:pPr>
            <a:r>
              <a:rPr lang="en-US" altLang="en-US" sz="2300" dirty="0">
                <a:solidFill>
                  <a:srgbClr val="FFFFFF"/>
                </a:solidFill>
                <a:latin typeface="Aeonik" pitchFamily="34" charset="0"/>
                <a:ea typeface="Aeonik" pitchFamily="34" charset="-122"/>
                <a:cs typeface="Aeonik" pitchFamily="34" charset="-120"/>
              </a:rPr>
              <a:t>are unclear when a meeting ends.</a:t>
            </a:r>
            <a:endParaRPr lang="en-US" sz="2300" dirty="0"/>
          </a:p>
        </p:txBody>
      </p:sp>
      <p:graphicFrame>
        <p:nvGraphicFramePr>
          <p:cNvPr id="25" name="Native meeting clarity survey chart" descr="55 percent of surveyed workers said next steps at the end of a meeting are unclear. Microsoft Work Trend Index 2023. Survey opinion, not Fieldnote product performance."/>
          <p:cNvGraphicFramePr/>
          <p:nvPr/>
        </p:nvGraphicFramePr>
        <p:xfrm>
          <a:off x="365760" y="2487168"/>
          <a:ext cx="7159752" cy="1810512"/>
        </p:xfrm>
        <a:graphic xmlns:a="http://schemas.openxmlformats.org/drawingml/2006/main">
          <a:graphicData uri="http://schemas.openxmlformats.org/drawingml/2006/chart">
            <c:chart xmlns:c="http://schemas.openxmlformats.org/drawingml/2006/chart" r:id="rId2"/>
          </a:graphicData>
        </a:graphic>
      </p:graphicFrame>
      <p:sp>
        <p:nvSpPr>
          <p:cNvPr id="26" name="Editorial rule"/>
          <p:cNvSpPr/>
          <p:nvPr/>
        </p:nvSpPr>
        <p:spPr>
          <a:xfrm>
            <a:off x="411480" y="5769864"/>
            <a:ext cx="6903720" cy="0"/>
          </a:xfrm>
          <a:prstGeom prst="line">
            <a:avLst/>
          </a:prstGeom>
          <a:noFill/>
          <a:ln w="8890">
            <a:solidFill>
              <a:srgbClr val="60605A"/>
            </a:solidFill>
            <a:prstDash val="solid"/>
          </a:ln>
        </p:spPr>
      </p:sp>
      <p:sp>
        <p:nvSpPr>
          <p:cNvPr id="27" name="Text 2-4">
            <a:hlinkClick r:id="rId3" tooltip=""/>
          </p:cNvPr>
          <p:cNvSpPr/>
          <p:nvPr/>
        </p:nvSpPr>
        <p:spPr>
          <a:xfrm>
            <a:off x="411480" y="5980176"/>
            <a:ext cx="6903720" cy="256032"/>
          </a:xfrm>
          <a:prstGeom prst="rect">
            <a:avLst/>
          </a:prstGeom>
          <a:noFill/>
          <a:ln/>
        </p:spPr>
        <p:txBody>
          <a:bodyPr wrap="square" lIns="0" tIns="0" rIns="0" bIns="0" rtlCol="0" anchor="t"/>
          <a:lstStyle/>
          <a:p>
            <a:pPr indent="0" marL="0">
              <a:lnSpc>
                <a:spcPct val="100000"/>
              </a:lnSpc>
              <a:buNone/>
            </a:pPr>
            <a:r>
              <a:rPr lang="en-US" altLang="en-US" sz="1200" u="sng" dirty="0">
                <a:solidFill>
                  <a:srgbClr val="FFFFFF"/>
                </a:solidFill>
                <a:latin typeface="Aeonik" pitchFamily="34" charset="0"/>
                <a:ea typeface="Aeonik" pitchFamily="34" charset="-122"/>
                <a:cs typeface="Aeonik" pitchFamily="34" charset="-120"/>
                <a:hlinkClick r:id="rId3" invalidUrl="" action="" tgtFrame="" tooltip="" history="1" highlightClick="0" endSnd="0">
                  <a:extLst>
                    <a:ext uri="{A12FA001-AC4F-418D-AE19-62706E023703}">
                      <ahyp:hlinkClr xmlns:ahyp="http://schemas.microsoft.com/office/drawing/2018/hyperlinkcolor" val="tx"/>
                    </a:ext>
                  </a:extLst>
                </a:hlinkClick>
              </a:rPr>
              <a:t>Source: Microsoft Work Trend Index, 2023</a:t>
            </a:r>
            <a:endParaRPr lang="en-US" sz="1200" dirty="0"/>
          </a:p>
        </p:txBody>
      </p:sp>
      <p:sp>
        <p:nvSpPr>
          <p:cNvPr id="28" name="Text 2-5"/>
          <p:cNvSpPr/>
          <p:nvPr/>
        </p:nvSpPr>
        <p:spPr>
          <a:xfrm>
            <a:off x="411480" y="6364224"/>
            <a:ext cx="6428232" cy="246888"/>
          </a:xfrm>
          <a:prstGeom prst="rect">
            <a:avLst/>
          </a:prstGeom>
          <a:noFill/>
          <a:ln/>
        </p:spPr>
        <p:txBody>
          <a:bodyPr wrap="square" lIns="0" tIns="0" rIns="0" bIns="0" rtlCol="0" anchor="t"/>
          <a:lstStyle/>
          <a:p>
            <a:pPr indent="0" marL="0">
              <a:lnSpc>
                <a:spcPct val="100000"/>
              </a:lnSpc>
              <a:buNone/>
            </a:pPr>
            <a:r>
              <a:rPr lang="en-US" altLang="en-US" sz="1150" dirty="0">
                <a:solidFill>
                  <a:srgbClr val="B8B8B2"/>
                </a:solidFill>
                <a:latin typeface="Aeonik" pitchFamily="34" charset="0"/>
                <a:ea typeface="Aeonik" pitchFamily="34" charset="-122"/>
                <a:cs typeface="Aeonik" pitchFamily="34" charset="-120"/>
              </a:rPr>
              <a:t>Survey of 31,000 workers across 31 markets.</a:t>
            </a:r>
            <a:endParaRPr lang="en-US" sz="1150" dirty="0"/>
          </a:p>
        </p:txBody>
      </p:sp>
      <p:sp>
        <p:nvSpPr>
          <p:cNvPr id="29" name="Fieldnote response to unclear next steps"/>
          <p:cNvSpPr/>
          <p:nvPr/>
        </p:nvSpPr>
        <p:spPr>
          <a:xfrm>
            <a:off x="7818120" y="4937760"/>
            <a:ext cx="4373880" cy="1920240"/>
          </a:xfrm>
          <a:prstGeom prst="rect">
            <a:avLst/>
          </a:prstGeom>
          <a:solidFill>
            <a:srgbClr val="F5E900"/>
          </a:solidFill>
          <a:ln w="12700">
            <a:solidFill>
              <a:srgbClr val="F5E900">
                <a:alpha val="0"/>
              </a:srgbClr>
            </a:solidFill>
            <a:prstDash val="solid"/>
          </a:ln>
        </p:spPr>
      </p:sp>
      <p:sp>
        <p:nvSpPr>
          <p:cNvPr id="30" name="Text 2-6"/>
          <p:cNvSpPr/>
          <p:nvPr/>
        </p:nvSpPr>
        <p:spPr>
          <a:xfrm>
            <a:off x="8119872" y="5193792"/>
            <a:ext cx="3730752" cy="758952"/>
          </a:xfrm>
          <a:prstGeom prst="rect">
            <a:avLst/>
          </a:prstGeom>
          <a:noFill/>
          <a:ln/>
        </p:spPr>
        <p:txBody>
          <a:bodyPr wrap="square" lIns="0" tIns="0" rIns="0" bIns="0" rtlCol="0" anchor="t"/>
          <a:lstStyle/>
          <a:p>
            <a:pPr indent="0" marL="0">
              <a:lnSpc>
                <a:spcPct val="90000"/>
              </a:lnSpc>
              <a:buNone/>
            </a:pPr>
            <a:r>
              <a:rPr lang="en-US" altLang="en-US" sz="2500" b="1" spc="-30" kern="0" dirty="0">
                <a:solidFill>
                  <a:srgbClr val="080808"/>
                </a:solidFill>
                <a:latin typeface="Aeonik" pitchFamily="34" charset="0"/>
                <a:ea typeface="Aeonik" pitchFamily="34" charset="-122"/>
                <a:cs typeface="Aeonik" pitchFamily="34" charset="-120"/>
              </a:rPr>
              <a:t>A RECAP</a:t>
            </a:r>
            <a:endParaRPr lang="en-US" sz="2500" dirty="0"/>
          </a:p>
          <a:p>
            <a:pPr indent="0" marL="0">
              <a:lnSpc>
                <a:spcPct val="90000"/>
              </a:lnSpc>
              <a:buNone/>
            </a:pPr>
            <a:r>
              <a:rPr lang="en-US" altLang="en-US" sz="2500" b="1" spc="-30" kern="0" dirty="0">
                <a:solidFill>
                  <a:srgbClr val="080808"/>
                </a:solidFill>
                <a:latin typeface="Aeonik" pitchFamily="34" charset="0"/>
                <a:ea typeface="Aeonik" pitchFamily="34" charset="-122"/>
                <a:cs typeface="Aeonik" pitchFamily="34" charset="-120"/>
              </a:rPr>
              <a:t>READY TO REVIEW</a:t>
            </a:r>
            <a:endParaRPr lang="en-US" sz="2500" dirty="0"/>
          </a:p>
        </p:txBody>
      </p:sp>
      <p:sp>
        <p:nvSpPr>
          <p:cNvPr id="31" name="Text 2-7"/>
          <p:cNvSpPr/>
          <p:nvPr/>
        </p:nvSpPr>
        <p:spPr>
          <a:xfrm>
            <a:off x="8119872" y="6099048"/>
            <a:ext cx="3685032" cy="594360"/>
          </a:xfrm>
          <a:prstGeom prst="rect">
            <a:avLst/>
          </a:prstGeom>
          <a:noFill/>
          <a:ln/>
        </p:spPr>
        <p:txBody>
          <a:bodyPr wrap="square" lIns="0" tIns="0" rIns="0" bIns="0" rtlCol="0" anchor="t"/>
          <a:lstStyle/>
          <a:p>
            <a:pPr indent="0" marL="0">
              <a:lnSpc>
                <a:spcPct val="96000"/>
              </a:lnSpc>
              <a:buNone/>
            </a:pPr>
            <a:r>
              <a:rPr lang="en-US" altLang="en-US" sz="1470" dirty="0">
                <a:solidFill>
                  <a:srgbClr val="080808"/>
                </a:solidFill>
                <a:latin typeface="Aeonik" pitchFamily="34" charset="0"/>
                <a:ea typeface="Aeonik" pitchFamily="34" charset="-122"/>
                <a:cs typeface="Aeonik" pitchFamily="34" charset="-120"/>
              </a:rPr>
              <a:t>AI surfaces decisions and next steps.</a:t>
            </a:r>
            <a:endParaRPr lang="en-US" sz="1470" dirty="0"/>
          </a:p>
          <a:p>
            <a:pPr indent="0" marL="0">
              <a:lnSpc>
                <a:spcPct val="96000"/>
              </a:lnSpc>
              <a:buNone/>
            </a:pPr>
            <a:r>
              <a:rPr lang="en-US" altLang="en-US" sz="1470" dirty="0">
                <a:solidFill>
                  <a:srgbClr val="080808"/>
                </a:solidFill>
                <a:latin typeface="Aeonik" pitchFamily="34" charset="0"/>
                <a:ea typeface="Aeonik" pitchFamily="34" charset="-122"/>
                <a:cs typeface="Aeonik" pitchFamily="34" charset="-120"/>
              </a:rPr>
              <a:t>Your team checks the details</a:t>
            </a:r>
            <a:endParaRPr lang="en-US" sz="1470" dirty="0"/>
          </a:p>
          <a:p>
            <a:pPr indent="0" marL="0">
              <a:lnSpc>
                <a:spcPct val="96000"/>
              </a:lnSpc>
              <a:buNone/>
            </a:pPr>
            <a:r>
              <a:rPr lang="en-US" altLang="en-US" sz="1470" dirty="0">
                <a:solidFill>
                  <a:srgbClr val="080808"/>
                </a:solidFill>
                <a:latin typeface="Aeonik" pitchFamily="34" charset="0"/>
                <a:ea typeface="Aeonik" pitchFamily="34" charset="-122"/>
                <a:cs typeface="Aeonik" pitchFamily="34" charset="-120"/>
              </a:rPr>
              <a:t>before sharing.</a:t>
            </a:r>
            <a:endParaRPr lang="en-US" sz="1470" dirty="0"/>
          </a:p>
        </p:txBody>
      </p:sp>
      <p:sp>
        <p:nvSpPr>
          <p:cNvPr id="32" name="Text 2-8"/>
          <p:cNvSpPr/>
          <p:nvPr/>
        </p:nvSpPr>
        <p:spPr>
          <a:xfrm>
            <a:off x="6858000" y="6510528"/>
            <a:ext cx="457200" cy="201168"/>
          </a:xfrm>
          <a:prstGeom prst="rect">
            <a:avLst/>
          </a:prstGeom>
          <a:noFill/>
          <a:ln/>
        </p:spPr>
        <p:txBody>
          <a:bodyPr wrap="square" lIns="0" tIns="0" rIns="0" bIns="0" rtlCol="0" anchor="t"/>
          <a:lstStyle/>
          <a:p>
            <a:pPr algn="r" indent="0" marL="0">
              <a:lnSpc>
                <a:spcPct val="100000"/>
              </a:lnSpc>
              <a:buNone/>
            </a:pPr>
            <a:r>
              <a:rPr lang="en-US" altLang="en-US" sz="1000" dirty="0">
                <a:solidFill>
                  <a:srgbClr val="B8B8B2"/>
                </a:solidFill>
                <a:latin typeface="Aeonik" pitchFamily="34" charset="0"/>
                <a:ea typeface="Aeonik" pitchFamily="34" charset="-122"/>
                <a:cs typeface="Aeonik" pitchFamily="34" charset="-120"/>
              </a:rPr>
              <a:t>02</a:t>
            </a:r>
            <a:endParaRPr lang="en-US" sz="1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80808"/>
        </a:solidFill>
      </p:bgPr>
    </p:bg>
    <p:spTree>
      <p:nvGrpSpPr>
        <p:cNvPr id="1" name=""/>
        <p:cNvGrpSpPr/>
        <p:nvPr/>
      </p:nvGrpSpPr>
      <p:grpSpPr>
        <a:xfrm>
          <a:off x="0" y="0"/>
          <a:ext cx="0" cy="0"/>
          <a:chOff x="0" y="0"/>
          <a:chExt cx="0" cy="0"/>
        </a:xfrm>
      </p:grpSpPr>
      <p:sp>
        <p:nvSpPr>
          <p:cNvPr id="2" name="Text 3-1"/>
          <p:cNvSpPr/>
          <p:nvPr/>
        </p:nvSpPr>
        <p:spPr>
          <a:xfrm>
            <a:off x="411480" y="292608"/>
            <a:ext cx="1078992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PRODUCT WALKTHROUGH / PROPOSED EXPERIENCE</a:t>
            </a:r>
            <a:endParaRPr lang="en-US" sz="1150" dirty="0"/>
          </a:p>
        </p:txBody>
      </p:sp>
      <p:sp>
        <p:nvSpPr>
          <p:cNvPr id="3" name="Text 3-2"/>
          <p:cNvSpPr/>
          <p:nvPr/>
        </p:nvSpPr>
        <p:spPr>
          <a:xfrm>
            <a:off x="411480" y="722376"/>
            <a:ext cx="11375136" cy="877824"/>
          </a:xfrm>
          <a:prstGeom prst="rect">
            <a:avLst/>
          </a:prstGeom>
          <a:noFill/>
          <a:ln/>
        </p:spPr>
        <p:txBody>
          <a:bodyPr wrap="square" lIns="0" tIns="0" rIns="0" bIns="0" rtlCol="0" anchor="t"/>
          <a:lstStyle/>
          <a:p>
            <a:pPr indent="0" marL="0">
              <a:lnSpc>
                <a:spcPct val="78000"/>
              </a:lnSpc>
              <a:buNone/>
            </a:pPr>
            <a:r>
              <a:rPr lang="en-US" altLang="en-US" sz="4900" b="1" spc="-118" kern="0" dirty="0">
                <a:solidFill>
                  <a:srgbClr val="FFFFFF"/>
                </a:solidFill>
                <a:latin typeface="Aeonik" pitchFamily="34" charset="0"/>
                <a:ea typeface="Aeonik" pitchFamily="34" charset="-122"/>
                <a:cs typeface="Aeonik" pitchFamily="34" charset="-120"/>
              </a:rPr>
              <a:t>AI DRAFTS THE RECAP</a:t>
            </a:r>
            <a:endParaRPr lang="en-US" sz="4900" dirty="0"/>
          </a:p>
        </p:txBody>
      </p:sp>
      <p:sp>
        <p:nvSpPr>
          <p:cNvPr id="4" name="AI recap document field"/>
          <p:cNvSpPr/>
          <p:nvPr/>
        </p:nvSpPr>
        <p:spPr>
          <a:xfrm>
            <a:off x="4343400" y="1801368"/>
            <a:ext cx="7848600" cy="5056632"/>
          </a:xfrm>
          <a:prstGeom prst="rect">
            <a:avLst/>
          </a:prstGeom>
          <a:solidFill>
            <a:srgbClr val="202020"/>
          </a:solidFill>
          <a:ln w="12700">
            <a:solidFill>
              <a:srgbClr val="202020">
                <a:alpha val="0"/>
              </a:srgbClr>
            </a:solidFill>
            <a:prstDash val="solid"/>
          </a:ln>
        </p:spPr>
      </p:sp>
      <p:sp>
        <p:nvSpPr>
          <p:cNvPr id="5" name="Text 3-3"/>
          <p:cNvSpPr/>
          <p:nvPr/>
        </p:nvSpPr>
        <p:spPr>
          <a:xfrm>
            <a:off x="411480" y="2066544"/>
            <a:ext cx="361188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TEAM CHECK-IN / TRANSCRIPT</a:t>
            </a:r>
            <a:endParaRPr lang="en-US" sz="1150" dirty="0"/>
          </a:p>
        </p:txBody>
      </p:sp>
      <p:sp>
        <p:nvSpPr>
          <p:cNvPr id="6" name="Text 3-4"/>
          <p:cNvSpPr/>
          <p:nvPr/>
        </p:nvSpPr>
        <p:spPr>
          <a:xfrm>
            <a:off x="411480" y="2734056"/>
            <a:ext cx="3529584"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00:32 / LEO</a:t>
            </a:r>
            <a:endParaRPr lang="en-US" sz="1150" dirty="0"/>
          </a:p>
        </p:txBody>
      </p:sp>
      <p:sp>
        <p:nvSpPr>
          <p:cNvPr id="7" name="Text 3-5"/>
          <p:cNvSpPr/>
          <p:nvPr/>
        </p:nvSpPr>
        <p:spPr>
          <a:xfrm>
            <a:off x="411480" y="3044952"/>
            <a:ext cx="3566160" cy="585216"/>
          </a:xfrm>
          <a:prstGeom prst="rect">
            <a:avLst/>
          </a:prstGeom>
          <a:noFill/>
          <a:ln/>
        </p:spPr>
        <p:txBody>
          <a:bodyPr wrap="square" lIns="0" tIns="0" rIns="0" bIns="0" rtlCol="0" anchor="t"/>
          <a:lstStyle/>
          <a:p>
            <a:pPr indent="0" marL="0">
              <a:lnSpc>
                <a:spcPct val="100000"/>
              </a:lnSpc>
              <a:buNone/>
            </a:pPr>
            <a:r>
              <a:rPr lang="en-US" altLang="en-US" sz="1650" dirty="0">
                <a:solidFill>
                  <a:srgbClr val="FFFFFF"/>
                </a:solidFill>
                <a:latin typeface="Aeonik" pitchFamily="34" charset="0"/>
                <a:ea typeface="Aeonik" pitchFamily="34" charset="-122"/>
                <a:cs typeface="Aeonik" pitchFamily="34" charset="-120"/>
              </a:rPr>
              <a:t>“We agreed to test the</a:t>
            </a:r>
            <a:endParaRPr lang="en-US" sz="1650" dirty="0"/>
          </a:p>
          <a:p>
            <a:pPr indent="0" marL="0">
              <a:lnSpc>
                <a:spcPct val="100000"/>
              </a:lnSpc>
              <a:buNone/>
            </a:pPr>
            <a:r>
              <a:rPr lang="en-US" altLang="en-US" sz="1650" dirty="0">
                <a:solidFill>
                  <a:srgbClr val="FFFFFF"/>
                </a:solidFill>
                <a:latin typeface="Aeonik" pitchFamily="34" charset="0"/>
                <a:ea typeface="Aeonik" pitchFamily="34" charset="-122"/>
                <a:cs typeface="Aeonik" pitchFamily="34" charset="-120"/>
              </a:rPr>
              <a:t>new process with one team.”</a:t>
            </a:r>
            <a:endParaRPr lang="en-US" sz="1650" dirty="0"/>
          </a:p>
        </p:txBody>
      </p:sp>
      <p:sp>
        <p:nvSpPr>
          <p:cNvPr id="8" name="Text 3-6"/>
          <p:cNvSpPr/>
          <p:nvPr/>
        </p:nvSpPr>
        <p:spPr>
          <a:xfrm>
            <a:off x="411480" y="3776472"/>
            <a:ext cx="3529584"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01:14 / MAYA</a:t>
            </a:r>
            <a:endParaRPr lang="en-US" sz="1150" dirty="0"/>
          </a:p>
        </p:txBody>
      </p:sp>
      <p:sp>
        <p:nvSpPr>
          <p:cNvPr id="9" name="Text 3-7"/>
          <p:cNvSpPr/>
          <p:nvPr/>
        </p:nvSpPr>
        <p:spPr>
          <a:xfrm>
            <a:off x="411480" y="4087368"/>
            <a:ext cx="3566160" cy="420624"/>
          </a:xfrm>
          <a:prstGeom prst="rect">
            <a:avLst/>
          </a:prstGeom>
          <a:noFill/>
          <a:ln/>
        </p:spPr>
        <p:txBody>
          <a:bodyPr wrap="square" lIns="0" tIns="0" rIns="0" bIns="0" rtlCol="0" anchor="t"/>
          <a:lstStyle/>
          <a:p>
            <a:pPr indent="0" marL="0">
              <a:lnSpc>
                <a:spcPct val="100000"/>
              </a:lnSpc>
              <a:buNone/>
            </a:pPr>
            <a:r>
              <a:rPr lang="en-US" altLang="en-US" sz="1650" dirty="0">
                <a:solidFill>
                  <a:srgbClr val="FFFFFF"/>
                </a:solidFill>
                <a:latin typeface="Aeonik" pitchFamily="34" charset="0"/>
                <a:ea typeface="Aeonik" pitchFamily="34" charset="-122"/>
                <a:cs typeface="Aeonik" pitchFamily="34" charset="-120"/>
              </a:rPr>
              <a:t>“I’ll draft the rollout plan.”</a:t>
            </a:r>
            <a:endParaRPr lang="en-US" sz="1650" dirty="0"/>
          </a:p>
        </p:txBody>
      </p:sp>
      <p:sp>
        <p:nvSpPr>
          <p:cNvPr id="10" name="Text 3-8"/>
          <p:cNvSpPr/>
          <p:nvPr/>
        </p:nvSpPr>
        <p:spPr>
          <a:xfrm>
            <a:off x="411480" y="4590288"/>
            <a:ext cx="3529584"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01:26 / MAYA</a:t>
            </a:r>
            <a:endParaRPr lang="en-US" sz="1150" dirty="0"/>
          </a:p>
        </p:txBody>
      </p:sp>
      <p:sp>
        <p:nvSpPr>
          <p:cNvPr id="11" name="Text 3-9"/>
          <p:cNvSpPr/>
          <p:nvPr/>
        </p:nvSpPr>
        <p:spPr>
          <a:xfrm>
            <a:off x="411480" y="4901184"/>
            <a:ext cx="3566160" cy="420624"/>
          </a:xfrm>
          <a:prstGeom prst="rect">
            <a:avLst/>
          </a:prstGeom>
          <a:noFill/>
          <a:ln/>
        </p:spPr>
        <p:txBody>
          <a:bodyPr wrap="square" lIns="0" tIns="0" rIns="0" bIns="0" rtlCol="0" anchor="t"/>
          <a:lstStyle/>
          <a:p>
            <a:pPr indent="0" marL="0">
              <a:lnSpc>
                <a:spcPct val="100000"/>
              </a:lnSpc>
              <a:buNone/>
            </a:pPr>
            <a:r>
              <a:rPr lang="en-US" altLang="en-US" sz="1650" dirty="0">
                <a:solidFill>
                  <a:srgbClr val="FFFFFF"/>
                </a:solidFill>
                <a:latin typeface="Aeonik" pitchFamily="34" charset="0"/>
                <a:ea typeface="Aeonik" pitchFamily="34" charset="-122"/>
                <a:cs typeface="Aeonik" pitchFamily="34" charset="-120"/>
              </a:rPr>
              <a:t>“First draft by Friday, maybe?”</a:t>
            </a:r>
            <a:endParaRPr lang="en-US" sz="1650" dirty="0"/>
          </a:p>
        </p:txBody>
      </p:sp>
      <p:sp>
        <p:nvSpPr>
          <p:cNvPr id="12" name="Text 3-10"/>
          <p:cNvSpPr/>
          <p:nvPr/>
        </p:nvSpPr>
        <p:spPr>
          <a:xfrm>
            <a:off x="411480" y="5404104"/>
            <a:ext cx="3529584"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02:05 / LEO</a:t>
            </a:r>
            <a:endParaRPr lang="en-US" sz="1150" dirty="0"/>
          </a:p>
        </p:txBody>
      </p:sp>
      <p:sp>
        <p:nvSpPr>
          <p:cNvPr id="13" name="Text 3-11"/>
          <p:cNvSpPr/>
          <p:nvPr/>
        </p:nvSpPr>
        <p:spPr>
          <a:xfrm>
            <a:off x="411480" y="5715000"/>
            <a:ext cx="3566160" cy="420624"/>
          </a:xfrm>
          <a:prstGeom prst="rect">
            <a:avLst/>
          </a:prstGeom>
          <a:noFill/>
          <a:ln/>
        </p:spPr>
        <p:txBody>
          <a:bodyPr wrap="square" lIns="0" tIns="0" rIns="0" bIns="0" rtlCol="0" anchor="t"/>
          <a:lstStyle/>
          <a:p>
            <a:pPr indent="0" marL="0">
              <a:lnSpc>
                <a:spcPct val="100000"/>
              </a:lnSpc>
              <a:buNone/>
            </a:pPr>
            <a:r>
              <a:rPr lang="en-US" altLang="en-US" sz="1650" dirty="0">
                <a:solidFill>
                  <a:srgbClr val="FFFFFF"/>
                </a:solidFill>
                <a:latin typeface="Aeonik" pitchFamily="34" charset="0"/>
                <a:ea typeface="Aeonik" pitchFamily="34" charset="-122"/>
                <a:cs typeface="Aeonik" pitchFamily="34" charset="-120"/>
              </a:rPr>
              <a:t>“Who will approve the pilot?”</a:t>
            </a:r>
            <a:endParaRPr lang="en-US" sz="1650" dirty="0"/>
          </a:p>
        </p:txBody>
      </p:sp>
      <p:pic>
        <p:nvPicPr>
          <p:cNvPr id="14" name="Approved Fieldnote logo lockup" descr="Fieldnote approved square symbol and custom wordmark">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4764024" y="2029968"/>
            <a:ext cx="2377440" cy="377337"/>
          </a:xfrm>
          <a:prstGeom prst="rect">
            <a:avLst/>
          </a:prstGeom>
        </p:spPr>
      </p:pic>
      <p:sp>
        <p:nvSpPr>
          <p:cNvPr id="15" name="Text 3-12"/>
          <p:cNvSpPr/>
          <p:nvPr/>
        </p:nvSpPr>
        <p:spPr>
          <a:xfrm>
            <a:off x="7479792" y="2112264"/>
            <a:ext cx="4279392"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FFFFF"/>
                </a:solidFill>
                <a:latin typeface="Aeonik" pitchFamily="34" charset="0"/>
                <a:ea typeface="Aeonik" pitchFamily="34" charset="-122"/>
                <a:cs typeface="Aeonik" pitchFamily="34" charset="-120"/>
              </a:rPr>
              <a:t>AI DRAFT / TEAM CHECK-IN</a:t>
            </a:r>
            <a:endParaRPr lang="en-US" sz="1150" dirty="0"/>
          </a:p>
        </p:txBody>
      </p:sp>
      <p:graphicFrame>
        <p:nvGraphicFramePr>
          <p:cNvPr id="4" name="Native draft meeting recap table"/>
          <p:cNvGraphicFramePr>
            <a:graphicFrameLocks noGrp="1"/>
          </p:cNvGraphicFramePr>
          <p:nvPr>
            <p:extLst>
              <p:ext uri="{D42A27DB-BD31-4B8C-83A1-F6EECF244321}">
                <p14:modId xmlns:p14="http://schemas.microsoft.com/office/powerpoint/2010/main" val="1579011935"/>
              </p:ext>
            </p:extLst>
          </p:nvPr>
        </p:nvGraphicFramePr>
        <p:xfrm>
          <a:off x="4764024" y="2642616"/>
          <a:ext cx="6995160" cy="914400"/>
        </p:xfrm>
        <a:graphic>
          <a:graphicData uri="http://schemas.openxmlformats.org/drawingml/2006/table">
            <a:tbl>
              <a:tblPr/>
              <a:tblGrid>
                <a:gridCol w="1993392"/>
                <a:gridCol w="5001768"/>
              </a:tblGrid>
              <a:tr h="777240">
                <a:tc>
                  <a:txBody>
                    <a:bodyPr/>
                    <a:lstStyle/>
                    <a:p>
                      <a:pPr indent="0" marL="0">
                        <a:buNone/>
                      </a:pPr>
                      <a:r>
                        <a:rPr lang="en-US" sz="2000" b="1" dirty="0">
                          <a:solidFill>
                            <a:srgbClr val="FFFFFF"/>
                          </a:solidFill>
                          <a:latin typeface="Aeonik" pitchFamily="34" charset="0"/>
                          <a:ea typeface="Aeonik" pitchFamily="34" charset="-122"/>
                          <a:cs typeface="Aeonik" pitchFamily="34" charset="-120"/>
                        </a:rPr>
                        <a:t>Decision</a:t>
                      </a:r>
                      <a:endParaRPr lang="en-US" sz="20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800" dirty="0">
                          <a:solidFill>
                            <a:srgbClr val="D6D6D0"/>
                          </a:solidFill>
                          <a:latin typeface="Aeonik" pitchFamily="34" charset="0"/>
                          <a:ea typeface="Aeonik" pitchFamily="34" charset="-122"/>
                          <a:cs typeface="Aeonik" pitchFamily="34" charset="-120"/>
                        </a:rPr>
                        <a:t>Test the new process with one team [00:32]</a:t>
                      </a:r>
                      <a:endParaRPr lang="en-US" sz="18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r>
              <a:tr h="896112">
                <a:tc>
                  <a:txBody>
                    <a:bodyPr/>
                    <a:lstStyle/>
                    <a:p>
                      <a:pPr indent="0" marL="0">
                        <a:buNone/>
                      </a:pPr>
                      <a:r>
                        <a:rPr lang="en-US" sz="2000" b="1" dirty="0">
                          <a:solidFill>
                            <a:srgbClr val="FFFFFF"/>
                          </a:solidFill>
                          <a:latin typeface="Aeonik" pitchFamily="34" charset="0"/>
                          <a:ea typeface="Aeonik" pitchFamily="34" charset="-122"/>
                          <a:cs typeface="Aeonik" pitchFamily="34" charset="-120"/>
                        </a:rPr>
                        <a:t>Next step</a:t>
                      </a:r>
                      <a:endParaRPr lang="en-US" sz="20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800" dirty="0">
                          <a:solidFill>
                            <a:srgbClr val="D6D6D0"/>
                          </a:solidFill>
                          <a:latin typeface="Aeonik" pitchFamily="34" charset="0"/>
                          <a:ea typeface="Aeonik" pitchFamily="34" charset="-122"/>
                          <a:cs typeface="Aeonik" pitchFamily="34" charset="-120"/>
                        </a:rPr>
                        <a:t>Draft rollout plan [01:14]
</a:t>
                      </a:r>
                      <a:pPr indent="0" marL="0">
                        <a:buNone/>
                      </a:pPr>
                      <a:r>
                        <a:rPr lang="en-US" sz="1500" dirty="0">
                          <a:solidFill>
                            <a:srgbClr val="D6D6D0"/>
                          </a:solidFill>
                          <a:latin typeface="Aeonik" pitchFamily="34" charset="0"/>
                          <a:ea typeface="Aeonik" pitchFamily="34" charset="-122"/>
                          <a:cs typeface="Aeonik" pitchFamily="34" charset="-120"/>
                        </a:rPr>
                        <a:t>Owner: Maya</a:t>
                      </a:r>
                      <a:endParaRPr lang="en-US" sz="18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r>
              <a:tr h="896112">
                <a:tc>
                  <a:txBody>
                    <a:bodyPr/>
                    <a:lstStyle/>
                    <a:p>
                      <a:pPr indent="0" marL="0">
                        <a:buNone/>
                      </a:pPr>
                      <a:r>
                        <a:rPr lang="en-US" sz="2000" b="1" dirty="0">
                          <a:solidFill>
                            <a:srgbClr val="FFFFFF"/>
                          </a:solidFill>
                          <a:latin typeface="Aeonik" pitchFamily="34" charset="0"/>
                          <a:ea typeface="Aeonik" pitchFamily="34" charset="-122"/>
                          <a:cs typeface="Aeonik" pitchFamily="34" charset="-120"/>
                        </a:rPr>
                        <a:t>Due date</a:t>
                      </a:r>
                      <a:endParaRPr lang="en-US" sz="20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800" b="1" dirty="0">
                          <a:solidFill>
                            <a:srgbClr val="F5E900"/>
                          </a:solidFill>
                          <a:latin typeface="Aeonik" pitchFamily="34" charset="0"/>
                          <a:ea typeface="Aeonik" pitchFamily="34" charset="-122"/>
                          <a:cs typeface="Aeonik" pitchFamily="34" charset="-120"/>
                        </a:rPr>
                        <a:t>Friday first draft [01:26]
</a:t>
                      </a:r>
                      <a:pPr indent="0" marL="0">
                        <a:buNone/>
                      </a:pPr>
                      <a:r>
                        <a:rPr lang="en-US" sz="1500" dirty="0">
                          <a:solidFill>
                            <a:srgbClr val="D6D6D0"/>
                          </a:solidFill>
                          <a:latin typeface="Aeonik" pitchFamily="34" charset="0"/>
                          <a:ea typeface="Aeonik" pitchFamily="34" charset="-122"/>
                          <a:cs typeface="Aeonik" pitchFamily="34" charset="-120"/>
                        </a:rPr>
                        <a:t>Proposed, needs confirmation</a:t>
                      </a:r>
                      <a:endParaRPr lang="en-US" sz="18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r>
              <a:tr h="722376">
                <a:tc>
                  <a:txBody>
                    <a:bodyPr/>
                    <a:lstStyle/>
                    <a:p>
                      <a:pPr indent="0" marL="0">
                        <a:buNone/>
                      </a:pPr>
                      <a:r>
                        <a:rPr lang="en-US" sz="2000" b="1" dirty="0">
                          <a:solidFill>
                            <a:srgbClr val="FFFFFF"/>
                          </a:solidFill>
                          <a:latin typeface="Aeonik" pitchFamily="34" charset="0"/>
                          <a:ea typeface="Aeonik" pitchFamily="34" charset="-122"/>
                          <a:cs typeface="Aeonik" pitchFamily="34" charset="-120"/>
                        </a:rPr>
                        <a:t>Approval</a:t>
                      </a:r>
                      <a:endParaRPr lang="en-US" sz="20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800" dirty="0">
                          <a:solidFill>
                            <a:srgbClr val="D6D6D0"/>
                          </a:solidFill>
                          <a:latin typeface="Aeonik" pitchFamily="34" charset="0"/>
                          <a:ea typeface="Aeonik" pitchFamily="34" charset="-122"/>
                          <a:cs typeface="Aeonik" pitchFamily="34" charset="-120"/>
                        </a:rPr>
                        <a:t>Pilot approver: </a:t>
                      </a:r>
                      <a:pPr indent="0" marL="0">
                        <a:buNone/>
                      </a:pPr>
                      <a:r>
                        <a:rPr lang="en-US" sz="1800" b="1" dirty="0">
                          <a:solidFill>
                            <a:srgbClr val="F5E900"/>
                          </a:solidFill>
                          <a:latin typeface="Aeonik" pitchFamily="34" charset="0"/>
                          <a:ea typeface="Aeonik" pitchFamily="34" charset="-122"/>
                          <a:cs typeface="Aeonik" pitchFamily="34" charset="-120"/>
                        </a:rPr>
                        <a:t>unassigned</a:t>
                      </a:r>
                      <a:pPr indent="0" marL="0">
                        <a:buNone/>
                      </a:pPr>
                      <a:r>
                        <a:rPr lang="en-US" sz="1800" dirty="0">
                          <a:solidFill>
                            <a:srgbClr val="D6D6D0"/>
                          </a:solidFill>
                          <a:latin typeface="Aeonik" pitchFamily="34" charset="0"/>
                          <a:ea typeface="Aeonik" pitchFamily="34" charset="-122"/>
                          <a:cs typeface="Aeonik" pitchFamily="34" charset="-120"/>
                        </a:rPr>
                        <a:t> [02:05]</a:t>
                      </a:r>
                      <a:endParaRPr lang="en-US" sz="18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r>
            </a:tbl>
          </a:graphicData>
        </a:graphic>
      </p:graphicFrame>
      <p:sp>
        <p:nvSpPr>
          <p:cNvPr id="17" name="Editorial rule"/>
          <p:cNvSpPr/>
          <p:nvPr/>
        </p:nvSpPr>
        <p:spPr>
          <a:xfrm>
            <a:off x="4764024" y="3419856"/>
            <a:ext cx="6995160" cy="0"/>
          </a:xfrm>
          <a:prstGeom prst="line">
            <a:avLst/>
          </a:prstGeom>
          <a:noFill/>
          <a:ln w="8890">
            <a:solidFill>
              <a:srgbClr val="484844"/>
            </a:solidFill>
            <a:prstDash val="solid"/>
          </a:ln>
        </p:spPr>
      </p:sp>
      <p:sp>
        <p:nvSpPr>
          <p:cNvPr id="18" name="Editorial rule"/>
          <p:cNvSpPr/>
          <p:nvPr/>
        </p:nvSpPr>
        <p:spPr>
          <a:xfrm>
            <a:off x="4764024" y="4315968"/>
            <a:ext cx="6995160" cy="0"/>
          </a:xfrm>
          <a:prstGeom prst="line">
            <a:avLst/>
          </a:prstGeom>
          <a:noFill/>
          <a:ln w="8890">
            <a:solidFill>
              <a:srgbClr val="484844"/>
            </a:solidFill>
            <a:prstDash val="solid"/>
          </a:ln>
        </p:spPr>
      </p:sp>
      <p:sp>
        <p:nvSpPr>
          <p:cNvPr id="19" name="Editorial rule"/>
          <p:cNvSpPr/>
          <p:nvPr/>
        </p:nvSpPr>
        <p:spPr>
          <a:xfrm>
            <a:off x="4764024" y="5212080"/>
            <a:ext cx="6995160" cy="0"/>
          </a:xfrm>
          <a:prstGeom prst="line">
            <a:avLst/>
          </a:prstGeom>
          <a:noFill/>
          <a:ln w="8890">
            <a:solidFill>
              <a:srgbClr val="484844"/>
            </a:solidFill>
            <a:prstDash val="solid"/>
          </a:ln>
        </p:spPr>
      </p:sp>
      <p:sp>
        <p:nvSpPr>
          <p:cNvPr id="20" name="Editorial rule"/>
          <p:cNvSpPr/>
          <p:nvPr/>
        </p:nvSpPr>
        <p:spPr>
          <a:xfrm>
            <a:off x="4764024" y="5934456"/>
            <a:ext cx="6995160" cy="0"/>
          </a:xfrm>
          <a:prstGeom prst="line">
            <a:avLst/>
          </a:prstGeom>
          <a:noFill/>
          <a:ln w="8890">
            <a:solidFill>
              <a:srgbClr val="484844"/>
            </a:solidFill>
            <a:prstDash val="solid"/>
          </a:ln>
        </p:spPr>
      </p:sp>
      <p:sp>
        <p:nvSpPr>
          <p:cNvPr id="21" name="Draft review instruction"/>
          <p:cNvSpPr/>
          <p:nvPr/>
        </p:nvSpPr>
        <p:spPr>
          <a:xfrm>
            <a:off x="4764024" y="5989320"/>
            <a:ext cx="6995160" cy="502920"/>
          </a:xfrm>
          <a:prstGeom prst="rect">
            <a:avLst/>
          </a:prstGeom>
          <a:solidFill>
            <a:srgbClr val="F5E900"/>
          </a:solidFill>
          <a:ln w="12700">
            <a:solidFill>
              <a:srgbClr val="F5E900">
                <a:alpha val="0"/>
              </a:srgbClr>
            </a:solidFill>
            <a:prstDash val="solid"/>
          </a:ln>
        </p:spPr>
      </p:sp>
      <p:sp>
        <p:nvSpPr>
          <p:cNvPr id="22" name="Text 3-13"/>
          <p:cNvSpPr/>
          <p:nvPr/>
        </p:nvSpPr>
        <p:spPr>
          <a:xfrm>
            <a:off x="4937760" y="6117336"/>
            <a:ext cx="6656832" cy="246888"/>
          </a:xfrm>
          <a:prstGeom prst="rect">
            <a:avLst/>
          </a:prstGeom>
          <a:noFill/>
          <a:ln/>
        </p:spPr>
        <p:txBody>
          <a:bodyPr wrap="square" lIns="0" tIns="0" rIns="0" bIns="0" rtlCol="0" anchor="t"/>
          <a:lstStyle/>
          <a:p>
            <a:pPr indent="0" marL="0">
              <a:lnSpc>
                <a:spcPct val="100000"/>
              </a:lnSpc>
              <a:buNone/>
            </a:pPr>
            <a:r>
              <a:rPr lang="en-US" altLang="en-US" sz="1500" dirty="0">
                <a:solidFill>
                  <a:srgbClr val="080808"/>
                </a:solidFill>
                <a:latin typeface="Aeonik" pitchFamily="34" charset="0"/>
                <a:ea typeface="Aeonik" pitchFamily="34" charset="-122"/>
                <a:cs typeface="Aeonik" pitchFamily="34" charset="-120"/>
              </a:rPr>
              <a:t>AI draft. Check the transcript before sharing.</a:t>
            </a:r>
            <a:endParaRPr lang="en-US" sz="1500" dirty="0"/>
          </a:p>
        </p:txBody>
      </p:sp>
      <p:sp>
        <p:nvSpPr>
          <p:cNvPr id="23" name="Text 3-14"/>
          <p:cNvSpPr/>
          <p:nvPr/>
        </p:nvSpPr>
        <p:spPr>
          <a:xfrm>
            <a:off x="3465576" y="6510528"/>
            <a:ext cx="457200" cy="201168"/>
          </a:xfrm>
          <a:prstGeom prst="rect">
            <a:avLst/>
          </a:prstGeom>
          <a:noFill/>
          <a:ln/>
        </p:spPr>
        <p:txBody>
          <a:bodyPr wrap="square" lIns="0" tIns="0" rIns="0" bIns="0" rtlCol="0" anchor="t"/>
          <a:lstStyle/>
          <a:p>
            <a:pPr algn="r" indent="0" marL="0">
              <a:lnSpc>
                <a:spcPct val="100000"/>
              </a:lnSpc>
              <a:buNone/>
            </a:pPr>
            <a:r>
              <a:rPr lang="en-US" altLang="en-US" sz="1000" dirty="0">
                <a:solidFill>
                  <a:srgbClr val="B8B8B2"/>
                </a:solidFill>
                <a:latin typeface="Aeonik" pitchFamily="34" charset="0"/>
                <a:ea typeface="Aeonik" pitchFamily="34" charset="-122"/>
                <a:cs typeface="Aeonik" pitchFamily="34" charset="-120"/>
              </a:rPr>
              <a:t>03</a:t>
            </a:r>
            <a:endParaRPr lang="en-US" sz="1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80808"/>
        </a:solidFill>
      </p:bgPr>
    </p:bg>
    <p:spTree>
      <p:nvGrpSpPr>
        <p:cNvPr id="1" name=""/>
        <p:cNvGrpSpPr/>
        <p:nvPr/>
      </p:nvGrpSpPr>
      <p:grpSpPr>
        <a:xfrm>
          <a:off x="0" y="0"/>
          <a:ext cx="0" cy="0"/>
          <a:chOff x="0" y="0"/>
          <a:chExt cx="0" cy="0"/>
        </a:xfrm>
      </p:grpSpPr>
      <p:sp>
        <p:nvSpPr>
          <p:cNvPr id="2" name="Missing information title grid / vertical"/>
          <p:cNvSpPr/>
          <p:nvPr/>
        </p:nvSpPr>
        <p:spPr>
          <a:xfrm>
            <a:off x="9253728" y="0"/>
            <a:ext cx="0" cy="1618488"/>
          </a:xfrm>
          <a:prstGeom prst="line">
            <a:avLst/>
          </a:prstGeom>
          <a:noFill/>
          <a:ln w="6350">
            <a:solidFill>
              <a:srgbClr val="F5E900">
                <a:alpha val="14000"/>
              </a:srgbClr>
            </a:solidFill>
            <a:prstDash val="solid"/>
          </a:ln>
        </p:spPr>
      </p:sp>
      <p:sp>
        <p:nvSpPr>
          <p:cNvPr id="3" name="Missing information title grid / vertical"/>
          <p:cNvSpPr/>
          <p:nvPr/>
        </p:nvSpPr>
        <p:spPr>
          <a:xfrm>
            <a:off x="9802368" y="0"/>
            <a:ext cx="0" cy="1618488"/>
          </a:xfrm>
          <a:prstGeom prst="line">
            <a:avLst/>
          </a:prstGeom>
          <a:noFill/>
          <a:ln w="6350">
            <a:solidFill>
              <a:srgbClr val="F5E900">
                <a:alpha val="14000"/>
              </a:srgbClr>
            </a:solidFill>
            <a:prstDash val="solid"/>
          </a:ln>
        </p:spPr>
      </p:sp>
      <p:sp>
        <p:nvSpPr>
          <p:cNvPr id="4" name="Missing information title grid / vertical"/>
          <p:cNvSpPr/>
          <p:nvPr/>
        </p:nvSpPr>
        <p:spPr>
          <a:xfrm>
            <a:off x="10351008" y="0"/>
            <a:ext cx="0" cy="1618488"/>
          </a:xfrm>
          <a:prstGeom prst="line">
            <a:avLst/>
          </a:prstGeom>
          <a:noFill/>
          <a:ln w="6350">
            <a:solidFill>
              <a:srgbClr val="F5E900">
                <a:alpha val="14000"/>
              </a:srgbClr>
            </a:solidFill>
            <a:prstDash val="solid"/>
          </a:ln>
        </p:spPr>
      </p:sp>
      <p:sp>
        <p:nvSpPr>
          <p:cNvPr id="5" name="Missing information title grid / vertical"/>
          <p:cNvSpPr/>
          <p:nvPr/>
        </p:nvSpPr>
        <p:spPr>
          <a:xfrm>
            <a:off x="10899648" y="0"/>
            <a:ext cx="0" cy="1618488"/>
          </a:xfrm>
          <a:prstGeom prst="line">
            <a:avLst/>
          </a:prstGeom>
          <a:noFill/>
          <a:ln w="6350">
            <a:solidFill>
              <a:srgbClr val="F5E900">
                <a:alpha val="14000"/>
              </a:srgbClr>
            </a:solidFill>
            <a:prstDash val="solid"/>
          </a:ln>
        </p:spPr>
      </p:sp>
      <p:sp>
        <p:nvSpPr>
          <p:cNvPr id="6" name="Missing information title grid / vertical"/>
          <p:cNvSpPr/>
          <p:nvPr/>
        </p:nvSpPr>
        <p:spPr>
          <a:xfrm>
            <a:off x="11448288" y="0"/>
            <a:ext cx="0" cy="1618488"/>
          </a:xfrm>
          <a:prstGeom prst="line">
            <a:avLst/>
          </a:prstGeom>
          <a:noFill/>
          <a:ln w="6350">
            <a:solidFill>
              <a:srgbClr val="F5E900">
                <a:alpha val="14000"/>
              </a:srgbClr>
            </a:solidFill>
            <a:prstDash val="solid"/>
          </a:ln>
        </p:spPr>
      </p:sp>
      <p:sp>
        <p:nvSpPr>
          <p:cNvPr id="7" name="Missing information title grid / vertical"/>
          <p:cNvSpPr/>
          <p:nvPr/>
        </p:nvSpPr>
        <p:spPr>
          <a:xfrm>
            <a:off x="11996928" y="0"/>
            <a:ext cx="0" cy="1618488"/>
          </a:xfrm>
          <a:prstGeom prst="line">
            <a:avLst/>
          </a:prstGeom>
          <a:noFill/>
          <a:ln w="6350">
            <a:solidFill>
              <a:srgbClr val="F5E900">
                <a:alpha val="14000"/>
              </a:srgbClr>
            </a:solidFill>
            <a:prstDash val="solid"/>
          </a:ln>
        </p:spPr>
      </p:sp>
      <p:sp>
        <p:nvSpPr>
          <p:cNvPr id="8" name="Missing information title grid / horizontal"/>
          <p:cNvSpPr/>
          <p:nvPr/>
        </p:nvSpPr>
        <p:spPr>
          <a:xfrm>
            <a:off x="9162288" y="0"/>
            <a:ext cx="3029712" cy="0"/>
          </a:xfrm>
          <a:prstGeom prst="line">
            <a:avLst/>
          </a:prstGeom>
          <a:noFill/>
          <a:ln w="6350">
            <a:solidFill>
              <a:srgbClr val="F5E900">
                <a:alpha val="14000"/>
              </a:srgbClr>
            </a:solidFill>
            <a:prstDash val="solid"/>
          </a:ln>
        </p:spPr>
      </p:sp>
      <p:sp>
        <p:nvSpPr>
          <p:cNvPr id="9" name="Missing information title grid / horizontal"/>
          <p:cNvSpPr/>
          <p:nvPr/>
        </p:nvSpPr>
        <p:spPr>
          <a:xfrm>
            <a:off x="9162288" y="548640"/>
            <a:ext cx="3029712" cy="0"/>
          </a:xfrm>
          <a:prstGeom prst="line">
            <a:avLst/>
          </a:prstGeom>
          <a:noFill/>
          <a:ln w="6350">
            <a:solidFill>
              <a:srgbClr val="F5E900">
                <a:alpha val="14000"/>
              </a:srgbClr>
            </a:solidFill>
            <a:prstDash val="solid"/>
          </a:ln>
        </p:spPr>
      </p:sp>
      <p:sp>
        <p:nvSpPr>
          <p:cNvPr id="10" name="Missing information title grid / horizontal"/>
          <p:cNvSpPr/>
          <p:nvPr/>
        </p:nvSpPr>
        <p:spPr>
          <a:xfrm>
            <a:off x="9162288" y="1097280"/>
            <a:ext cx="3029712" cy="0"/>
          </a:xfrm>
          <a:prstGeom prst="line">
            <a:avLst/>
          </a:prstGeom>
          <a:noFill/>
          <a:ln w="6350">
            <a:solidFill>
              <a:srgbClr val="F5E900">
                <a:alpha val="14000"/>
              </a:srgbClr>
            </a:solidFill>
            <a:prstDash val="solid"/>
          </a:ln>
        </p:spPr>
      </p:sp>
      <p:sp>
        <p:nvSpPr>
          <p:cNvPr id="11" name="Text 4-1"/>
          <p:cNvSpPr/>
          <p:nvPr/>
        </p:nvSpPr>
        <p:spPr>
          <a:xfrm>
            <a:off x="411480" y="301752"/>
            <a:ext cx="896112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TEAM CHECK-IN / OPEN QUESTIONS</a:t>
            </a:r>
            <a:endParaRPr lang="en-US" sz="1150" dirty="0"/>
          </a:p>
        </p:txBody>
      </p:sp>
      <p:sp>
        <p:nvSpPr>
          <p:cNvPr id="12" name="Text 4-2"/>
          <p:cNvSpPr/>
          <p:nvPr/>
        </p:nvSpPr>
        <p:spPr>
          <a:xfrm>
            <a:off x="411480" y="740664"/>
            <a:ext cx="11311128" cy="877824"/>
          </a:xfrm>
          <a:prstGeom prst="rect">
            <a:avLst/>
          </a:prstGeom>
          <a:noFill/>
          <a:ln/>
        </p:spPr>
        <p:txBody>
          <a:bodyPr wrap="square" lIns="0" tIns="0" rIns="0" bIns="0" rtlCol="0" anchor="t"/>
          <a:lstStyle/>
          <a:p>
            <a:pPr indent="0" marL="0">
              <a:lnSpc>
                <a:spcPct val="78000"/>
              </a:lnSpc>
              <a:buNone/>
            </a:pPr>
            <a:r>
              <a:rPr lang="en-US" altLang="en-US" sz="5100" b="1" spc="-122" kern="0" dirty="0">
                <a:solidFill>
                  <a:srgbClr val="FFFFFF"/>
                </a:solidFill>
                <a:latin typeface="Aeonik" pitchFamily="34" charset="0"/>
                <a:ea typeface="Aeonik" pitchFamily="34" charset="-122"/>
                <a:cs typeface="Aeonik" pitchFamily="34" charset="-120"/>
              </a:rPr>
              <a:t>AI FLAGS WHAT’S STILL OPEN</a:t>
            </a:r>
            <a:endParaRPr lang="en-US" sz="5100" dirty="0"/>
          </a:p>
        </p:txBody>
      </p:sp>
      <p:sp>
        <p:nvSpPr>
          <p:cNvPr id="13" name="Text 4-3"/>
          <p:cNvSpPr/>
          <p:nvPr/>
        </p:nvSpPr>
        <p:spPr>
          <a:xfrm>
            <a:off x="411480" y="1810512"/>
            <a:ext cx="11292840" cy="457200"/>
          </a:xfrm>
          <a:prstGeom prst="rect">
            <a:avLst/>
          </a:prstGeom>
          <a:noFill/>
          <a:ln/>
        </p:spPr>
        <p:txBody>
          <a:bodyPr wrap="square" lIns="0" tIns="0" rIns="0" bIns="0" rtlCol="0" anchor="t"/>
          <a:lstStyle/>
          <a:p>
            <a:pPr indent="0" marL="0">
              <a:lnSpc>
                <a:spcPct val="100000"/>
              </a:lnSpc>
              <a:buNone/>
            </a:pPr>
            <a:r>
              <a:rPr lang="en-US" altLang="en-US" sz="2100" dirty="0">
                <a:solidFill>
                  <a:srgbClr val="FFFFFF"/>
                </a:solidFill>
                <a:latin typeface="Aeonik" pitchFamily="34" charset="0"/>
                <a:ea typeface="Aeonik" pitchFamily="34" charset="-122"/>
                <a:cs typeface="Aeonik" pitchFamily="34" charset="-120"/>
              </a:rPr>
              <a:t>“Friday, maybe” stays tentative until Maya confirms the date.</a:t>
            </a:r>
            <a:endParaRPr lang="en-US" sz="2100" dirty="0"/>
          </a:p>
        </p:txBody>
      </p:sp>
      <p:graphicFrame>
        <p:nvGraphicFramePr>
          <p:cNvPr id="5" name="Native open meeting questions table"/>
          <p:cNvGraphicFramePr>
            <a:graphicFrameLocks noGrp="1"/>
          </p:cNvGraphicFramePr>
          <p:nvPr>
            <p:extLst>
              <p:ext uri="{D42A27DB-BD31-4B8C-83A1-F6EECF244321}">
                <p14:modId xmlns:p14="http://schemas.microsoft.com/office/powerpoint/2010/main" val="1579011935"/>
              </p:ext>
            </p:extLst>
          </p:nvPr>
        </p:nvGraphicFramePr>
        <p:xfrm>
          <a:off x="411480" y="2560320"/>
          <a:ext cx="11365992" cy="914400"/>
        </p:xfrm>
        <a:graphic>
          <a:graphicData uri="http://schemas.openxmlformats.org/drawingml/2006/table">
            <a:tbl>
              <a:tblPr/>
              <a:tblGrid>
                <a:gridCol w="2761488"/>
                <a:gridCol w="6190488"/>
                <a:gridCol w="2414016"/>
              </a:tblGrid>
              <a:tr h="420624">
                <a:tc>
                  <a:txBody>
                    <a:bodyPr/>
                    <a:lstStyle/>
                    <a:p>
                      <a:pPr indent="0" marL="0">
                        <a:buNone/>
                      </a:pPr>
                      <a:r>
                        <a:rPr lang="en-US" sz="1150" b="1" spc="65" kern="0" dirty="0">
                          <a:solidFill>
                            <a:srgbClr val="080808"/>
                          </a:solidFill>
                          <a:latin typeface="Aeonik" pitchFamily="34" charset="0"/>
                          <a:ea typeface="Aeonik" pitchFamily="34" charset="-122"/>
                          <a:cs typeface="Aeonik" pitchFamily="34" charset="-120"/>
                        </a:rPr>
                        <a:t>FOLLOW-UP ITEM</a:t>
                      </a:r>
                      <a:endParaRPr lang="en-US" sz="1150" dirty="0">
                        <a:latin typeface="Aeonik" charset="0"/>
                        <a:ea typeface="Aeonik" charset="0"/>
                        <a:cs typeface="Aeonik" charset="0"/>
                      </a:endParaRPr>
                    </a:p>
                  </a:txBody>
                  <a:tcPr marL="164592" marR="164592" marT="68580" marB="68580" anchor="ctr">
                    <a:lnL w="13970" cap="flat" cmpd="sng" algn="ctr">
                      <a:solidFill>
                        <a:srgbClr val="F5E900"/>
                      </a:solidFill>
                      <a:prstDash val="solid"/>
                      <a:round/>
                      <a:headEnd type="none" w="med" len="med"/>
                      <a:tailEnd type="none" w="med" len="med"/>
                    </a:lnL>
                    <a:lnR w="13970" cap="flat" cmpd="sng" algn="ctr">
                      <a:solidFill>
                        <a:srgbClr val="F5E900"/>
                      </a:solidFill>
                      <a:prstDash val="solid"/>
                      <a:round/>
                      <a:headEnd type="none" w="med" len="med"/>
                      <a:tailEnd type="none" w="med" len="med"/>
                    </a:lnR>
                    <a:lnT w="13970" cap="flat" cmpd="sng" algn="ctr">
                      <a:solidFill>
                        <a:srgbClr val="F5E90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F5E900"/>
                    </a:solidFill>
                  </a:tcPr>
                </a:tc>
                <a:tc>
                  <a:txBody>
                    <a:bodyPr/>
                    <a:lstStyle/>
                    <a:p>
                      <a:pPr indent="0" marL="0">
                        <a:buNone/>
                      </a:pPr>
                      <a:r>
                        <a:rPr lang="en-US" sz="1150" b="1" spc="65" kern="0" dirty="0">
                          <a:solidFill>
                            <a:srgbClr val="080808"/>
                          </a:solidFill>
                          <a:latin typeface="Aeonik" pitchFamily="34" charset="0"/>
                          <a:ea typeface="Aeonik" pitchFamily="34" charset="-122"/>
                          <a:cs typeface="Aeonik" pitchFamily="34" charset="-120"/>
                        </a:rPr>
                        <a:t>QUESTION FOR THE PARTICIPANTS</a:t>
                      </a:r>
                      <a:endParaRPr lang="en-US" sz="1150" dirty="0">
                        <a:latin typeface="Aeonik" charset="0"/>
                        <a:ea typeface="Aeonik" charset="0"/>
                        <a:cs typeface="Aeonik" charset="0"/>
                      </a:endParaRPr>
                    </a:p>
                  </a:txBody>
                  <a:tcPr marL="164592" marR="164592" marT="68580" marB="68580" anchor="ctr">
                    <a:lnL w="13970" cap="flat" cmpd="sng" algn="ctr">
                      <a:solidFill>
                        <a:srgbClr val="F5E900"/>
                      </a:solidFill>
                      <a:prstDash val="solid"/>
                      <a:round/>
                      <a:headEnd type="none" w="med" len="med"/>
                      <a:tailEnd type="none" w="med" len="med"/>
                    </a:lnL>
                    <a:lnR w="13970" cap="flat" cmpd="sng" algn="ctr">
                      <a:solidFill>
                        <a:srgbClr val="F5E900"/>
                      </a:solidFill>
                      <a:prstDash val="solid"/>
                      <a:round/>
                      <a:headEnd type="none" w="med" len="med"/>
                      <a:tailEnd type="none" w="med" len="med"/>
                    </a:lnR>
                    <a:lnT w="13970" cap="flat" cmpd="sng" algn="ctr">
                      <a:solidFill>
                        <a:srgbClr val="F5E90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F5E900"/>
                    </a:solidFill>
                  </a:tcPr>
                </a:tc>
                <a:tc>
                  <a:txBody>
                    <a:bodyPr/>
                    <a:lstStyle/>
                    <a:p>
                      <a:pPr indent="0" marL="0">
                        <a:buNone/>
                      </a:pPr>
                      <a:r>
                        <a:rPr lang="en-US" sz="1150" b="1" spc="65" kern="0" dirty="0">
                          <a:solidFill>
                            <a:srgbClr val="080808"/>
                          </a:solidFill>
                          <a:latin typeface="Aeonik" pitchFamily="34" charset="0"/>
                          <a:ea typeface="Aeonik" pitchFamily="34" charset="-122"/>
                          <a:cs typeface="Aeonik" pitchFamily="34" charset="-120"/>
                        </a:rPr>
                        <a:t>STATUS</a:t>
                      </a:r>
                      <a:endParaRPr lang="en-US" sz="1150" dirty="0">
                        <a:latin typeface="Aeonik" charset="0"/>
                        <a:ea typeface="Aeonik" charset="0"/>
                        <a:cs typeface="Aeonik" charset="0"/>
                      </a:endParaRPr>
                    </a:p>
                  </a:txBody>
                  <a:tcPr marL="164592" marR="164592" marT="68580" marB="68580" anchor="ctr">
                    <a:lnL w="13970" cap="flat" cmpd="sng" algn="ctr">
                      <a:solidFill>
                        <a:srgbClr val="F5E900"/>
                      </a:solidFill>
                      <a:prstDash val="solid"/>
                      <a:round/>
                      <a:headEnd type="none" w="med" len="med"/>
                      <a:tailEnd type="none" w="med" len="med"/>
                    </a:lnL>
                    <a:lnR w="13970" cap="flat" cmpd="sng" algn="ctr">
                      <a:solidFill>
                        <a:srgbClr val="F5E900"/>
                      </a:solidFill>
                      <a:prstDash val="solid"/>
                      <a:round/>
                      <a:headEnd type="none" w="med" len="med"/>
                      <a:tailEnd type="none" w="med" len="med"/>
                    </a:lnR>
                    <a:lnT w="13970" cap="flat" cmpd="sng" algn="ctr">
                      <a:solidFill>
                        <a:srgbClr val="F5E90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F5E900"/>
                    </a:solidFill>
                  </a:tcPr>
                </a:tc>
              </a:tr>
              <a:tr h="704088">
                <a:tc>
                  <a:txBody>
                    <a:bodyPr/>
                    <a:lstStyle/>
                    <a:p>
                      <a:pPr indent="0" marL="0">
                        <a:buNone/>
                      </a:pPr>
                      <a:r>
                        <a:rPr lang="en-US" sz="2200" b="1" dirty="0">
                          <a:solidFill>
                            <a:srgbClr val="FFFFFF"/>
                          </a:solidFill>
                          <a:latin typeface="Aeonik" pitchFamily="34" charset="0"/>
                          <a:ea typeface="Aeonik" pitchFamily="34" charset="-122"/>
                          <a:cs typeface="Aeonik" pitchFamily="34" charset="-120"/>
                        </a:rPr>
                        <a:t>Due date</a:t>
                      </a:r>
                      <a:endParaRPr lang="en-US" sz="22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800" dirty="0">
                          <a:solidFill>
                            <a:srgbClr val="D6D6D0"/>
                          </a:solidFill>
                          <a:latin typeface="Aeonik" pitchFamily="34" charset="0"/>
                          <a:ea typeface="Aeonik" pitchFamily="34" charset="-122"/>
                          <a:cs typeface="Aeonik" pitchFamily="34" charset="-120"/>
                        </a:rPr>
                        <a:t>Is Friday confirmed for the first draft?</a:t>
                      </a:r>
                      <a:endParaRPr lang="en-US" sz="18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250" b="1" spc="10" kern="0" dirty="0">
                          <a:solidFill>
                            <a:srgbClr val="F5E900"/>
                          </a:solidFill>
                          <a:latin typeface="Aeonik" pitchFamily="34" charset="0"/>
                          <a:ea typeface="Aeonik" pitchFamily="34" charset="-122"/>
                          <a:cs typeface="Aeonik" pitchFamily="34" charset="-120"/>
                        </a:rPr>
                        <a:t>UNCONFIRMED</a:t>
                      </a:r>
                      <a:endParaRPr lang="en-US" sz="125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r>
              <a:tr h="704088">
                <a:tc>
                  <a:txBody>
                    <a:bodyPr/>
                    <a:lstStyle/>
                    <a:p>
                      <a:pPr indent="0" marL="0">
                        <a:buNone/>
                      </a:pPr>
                      <a:r>
                        <a:rPr lang="en-US" sz="2200" b="1" dirty="0">
                          <a:solidFill>
                            <a:srgbClr val="FFFFFF"/>
                          </a:solidFill>
                          <a:latin typeface="Aeonik" pitchFamily="34" charset="0"/>
                          <a:ea typeface="Aeonik" pitchFamily="34" charset="-122"/>
                          <a:cs typeface="Aeonik" pitchFamily="34" charset="-120"/>
                        </a:rPr>
                        <a:t>Approver</a:t>
                      </a:r>
                      <a:endParaRPr lang="en-US" sz="22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800" dirty="0">
                          <a:solidFill>
                            <a:srgbClr val="D6D6D0"/>
                          </a:solidFill>
                          <a:latin typeface="Aeonik" pitchFamily="34" charset="0"/>
                          <a:ea typeface="Aeonik" pitchFamily="34" charset="-122"/>
                          <a:cs typeface="Aeonik" pitchFamily="34" charset="-120"/>
                        </a:rPr>
                        <a:t>Who can approve the pilot?</a:t>
                      </a:r>
                      <a:endParaRPr lang="en-US" sz="18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250" b="1" spc="10" kern="0" dirty="0">
                          <a:solidFill>
                            <a:srgbClr val="F5E900"/>
                          </a:solidFill>
                          <a:latin typeface="Aeonik" pitchFamily="34" charset="0"/>
                          <a:ea typeface="Aeonik" pitchFamily="34" charset="-122"/>
                          <a:cs typeface="Aeonik" pitchFamily="34" charset="-120"/>
                        </a:rPr>
                        <a:t>NOT IN TRANSCRIPT</a:t>
                      </a:r>
                      <a:endParaRPr lang="en-US" sz="125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r>
              <a:tr h="704088">
                <a:tc>
                  <a:txBody>
                    <a:bodyPr/>
                    <a:lstStyle/>
                    <a:p>
                      <a:pPr indent="0" marL="0">
                        <a:buNone/>
                      </a:pPr>
                      <a:r>
                        <a:rPr lang="en-US" sz="2200" b="1" dirty="0">
                          <a:solidFill>
                            <a:srgbClr val="FFFFFF"/>
                          </a:solidFill>
                          <a:latin typeface="Aeonik" pitchFamily="34" charset="0"/>
                          <a:ea typeface="Aeonik" pitchFamily="34" charset="-122"/>
                          <a:cs typeface="Aeonik" pitchFamily="34" charset="-120"/>
                        </a:rPr>
                        <a:t>Success measure</a:t>
                      </a:r>
                      <a:endParaRPr lang="en-US" sz="22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800" dirty="0">
                          <a:solidFill>
                            <a:srgbClr val="D6D6D0"/>
                          </a:solidFill>
                          <a:latin typeface="Aeonik" pitchFamily="34" charset="0"/>
                          <a:ea typeface="Aeonik" pitchFamily="34" charset="-122"/>
                          <a:cs typeface="Aeonik" pitchFamily="34" charset="-120"/>
                        </a:rPr>
                        <a:t>What will count as a successful pilot?</a:t>
                      </a:r>
                      <a:endParaRPr lang="en-US" sz="18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250" b="1" spc="10" kern="0" dirty="0">
                          <a:solidFill>
                            <a:srgbClr val="F5E900"/>
                          </a:solidFill>
                          <a:latin typeface="Aeonik" pitchFamily="34" charset="0"/>
                          <a:ea typeface="Aeonik" pitchFamily="34" charset="-122"/>
                          <a:cs typeface="Aeonik" pitchFamily="34" charset="-120"/>
                        </a:rPr>
                        <a:t>NOT IN TRANSCRIPT</a:t>
                      </a:r>
                      <a:endParaRPr lang="en-US" sz="125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r>
              <a:tr h="704088">
                <a:tc>
                  <a:txBody>
                    <a:bodyPr/>
                    <a:lstStyle/>
                    <a:p>
                      <a:pPr indent="0" marL="0">
                        <a:buNone/>
                      </a:pPr>
                      <a:r>
                        <a:rPr lang="en-US" sz="2200" b="1" dirty="0">
                          <a:solidFill>
                            <a:srgbClr val="FFFFFF"/>
                          </a:solidFill>
                          <a:latin typeface="Aeonik" pitchFamily="34" charset="0"/>
                          <a:ea typeface="Aeonik" pitchFamily="34" charset="-122"/>
                          <a:cs typeface="Aeonik" pitchFamily="34" charset="-120"/>
                        </a:rPr>
                        <a:t>Next check-in</a:t>
                      </a:r>
                      <a:endParaRPr lang="en-US" sz="22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800" dirty="0">
                          <a:solidFill>
                            <a:srgbClr val="D6D6D0"/>
                          </a:solidFill>
                          <a:latin typeface="Aeonik" pitchFamily="34" charset="0"/>
                          <a:ea typeface="Aeonik" pitchFamily="34" charset="-122"/>
                          <a:cs typeface="Aeonik" pitchFamily="34" charset="-120"/>
                        </a:rPr>
                        <a:t>When will we review progress?</a:t>
                      </a:r>
                      <a:endParaRPr lang="en-US" sz="18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250" b="1" spc="10" kern="0" dirty="0">
                          <a:solidFill>
                            <a:srgbClr val="F5E900"/>
                          </a:solidFill>
                          <a:latin typeface="Aeonik" pitchFamily="34" charset="0"/>
                          <a:ea typeface="Aeonik" pitchFamily="34" charset="-122"/>
                          <a:cs typeface="Aeonik" pitchFamily="34" charset="-120"/>
                        </a:rPr>
                        <a:t>NOT IN TRANSCRIPT</a:t>
                      </a:r>
                      <a:endParaRPr lang="en-US" sz="125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r>
            </a:tbl>
          </a:graphicData>
        </a:graphic>
      </p:graphicFrame>
      <p:sp>
        <p:nvSpPr>
          <p:cNvPr id="15" name="Editorial rule"/>
          <p:cNvSpPr/>
          <p:nvPr/>
        </p:nvSpPr>
        <p:spPr>
          <a:xfrm>
            <a:off x="411480" y="2980944"/>
            <a:ext cx="11365992" cy="0"/>
          </a:xfrm>
          <a:prstGeom prst="line">
            <a:avLst/>
          </a:prstGeom>
          <a:noFill/>
          <a:ln w="16510">
            <a:solidFill>
              <a:srgbClr val="080808"/>
            </a:solidFill>
            <a:prstDash val="solid"/>
          </a:ln>
        </p:spPr>
      </p:sp>
      <p:sp>
        <p:nvSpPr>
          <p:cNvPr id="16" name="Editorial rule"/>
          <p:cNvSpPr/>
          <p:nvPr/>
        </p:nvSpPr>
        <p:spPr>
          <a:xfrm>
            <a:off x="411480" y="3685032"/>
            <a:ext cx="11365992" cy="0"/>
          </a:xfrm>
          <a:prstGeom prst="line">
            <a:avLst/>
          </a:prstGeom>
          <a:noFill/>
          <a:ln w="8890">
            <a:solidFill>
              <a:srgbClr val="484844"/>
            </a:solidFill>
            <a:prstDash val="solid"/>
          </a:ln>
        </p:spPr>
      </p:sp>
      <p:sp>
        <p:nvSpPr>
          <p:cNvPr id="17" name="Editorial rule"/>
          <p:cNvSpPr/>
          <p:nvPr/>
        </p:nvSpPr>
        <p:spPr>
          <a:xfrm>
            <a:off x="411480" y="4389120"/>
            <a:ext cx="11365992" cy="0"/>
          </a:xfrm>
          <a:prstGeom prst="line">
            <a:avLst/>
          </a:prstGeom>
          <a:noFill/>
          <a:ln w="8890">
            <a:solidFill>
              <a:srgbClr val="484844"/>
            </a:solidFill>
            <a:prstDash val="solid"/>
          </a:ln>
        </p:spPr>
      </p:sp>
      <p:sp>
        <p:nvSpPr>
          <p:cNvPr id="18" name="Editorial rule"/>
          <p:cNvSpPr/>
          <p:nvPr/>
        </p:nvSpPr>
        <p:spPr>
          <a:xfrm>
            <a:off x="411480" y="5093208"/>
            <a:ext cx="11365992" cy="0"/>
          </a:xfrm>
          <a:prstGeom prst="line">
            <a:avLst/>
          </a:prstGeom>
          <a:noFill/>
          <a:ln w="8890">
            <a:solidFill>
              <a:srgbClr val="484844"/>
            </a:solidFill>
            <a:prstDash val="solid"/>
          </a:ln>
        </p:spPr>
      </p:sp>
      <p:sp>
        <p:nvSpPr>
          <p:cNvPr id="19" name="Editorial rule"/>
          <p:cNvSpPr/>
          <p:nvPr/>
        </p:nvSpPr>
        <p:spPr>
          <a:xfrm>
            <a:off x="411480" y="5797296"/>
            <a:ext cx="11365992" cy="0"/>
          </a:xfrm>
          <a:prstGeom prst="line">
            <a:avLst/>
          </a:prstGeom>
          <a:noFill/>
          <a:ln w="8890">
            <a:solidFill>
              <a:srgbClr val="484844"/>
            </a:solidFill>
            <a:prstDash val="solid"/>
          </a:ln>
        </p:spPr>
      </p:sp>
      <p:sp>
        <p:nvSpPr>
          <p:cNvPr id="20" name="Text 4-4"/>
          <p:cNvSpPr/>
          <p:nvPr/>
        </p:nvSpPr>
        <p:spPr>
          <a:xfrm>
            <a:off x="411480" y="6025896"/>
            <a:ext cx="11292840" cy="347472"/>
          </a:xfrm>
          <a:prstGeom prst="rect">
            <a:avLst/>
          </a:prstGeom>
          <a:noFill/>
          <a:ln/>
        </p:spPr>
        <p:txBody>
          <a:bodyPr wrap="square" lIns="0" tIns="0" rIns="0" bIns="0" rtlCol="0" anchor="t"/>
          <a:lstStyle/>
          <a:p>
            <a:pPr indent="0" marL="0">
              <a:lnSpc>
                <a:spcPct val="100000"/>
              </a:lnSpc>
              <a:buNone/>
            </a:pPr>
            <a:r>
              <a:rPr lang="en-US" altLang="en-US" sz="1800" dirty="0">
                <a:solidFill>
                  <a:srgbClr val="FFFFFF"/>
                </a:solidFill>
                <a:latin typeface="Aeonik" pitchFamily="34" charset="0"/>
                <a:ea typeface="Aeonik" pitchFamily="34" charset="-122"/>
                <a:cs typeface="Aeonik" pitchFamily="34" charset="-120"/>
              </a:rPr>
              <a:t>The recap separates agreed decisions from details that still need an answer.</a:t>
            </a:r>
            <a:endParaRPr lang="en-US" sz="1800" dirty="0"/>
          </a:p>
        </p:txBody>
      </p:sp>
      <p:sp>
        <p:nvSpPr>
          <p:cNvPr id="21" name="Text 4-5"/>
          <p:cNvSpPr/>
          <p:nvPr/>
        </p:nvSpPr>
        <p:spPr>
          <a:xfrm>
            <a:off x="411480" y="6400800"/>
            <a:ext cx="10789920" cy="256032"/>
          </a:xfrm>
          <a:prstGeom prst="rect">
            <a:avLst/>
          </a:prstGeom>
          <a:noFill/>
          <a:ln/>
        </p:spPr>
        <p:txBody>
          <a:bodyPr wrap="square" lIns="0" tIns="0" rIns="0" bIns="0" rtlCol="0" anchor="t"/>
          <a:lstStyle/>
          <a:p>
            <a:pPr indent="0" marL="0">
              <a:lnSpc>
                <a:spcPct val="100000"/>
              </a:lnSpc>
              <a:buNone/>
            </a:pPr>
            <a:r>
              <a:rPr lang="en-US" altLang="en-US" sz="1300" dirty="0">
                <a:solidFill>
                  <a:srgbClr val="F5E900"/>
                </a:solidFill>
                <a:latin typeface="Aeonik" pitchFamily="34" charset="0"/>
                <a:ea typeface="Aeonik" pitchFamily="34" charset="-122"/>
                <a:cs typeface="Aeonik" pitchFamily="34" charset="-120"/>
              </a:rPr>
              <a:t>Every unresolved item needs someone responsible for the follow-up.</a:t>
            </a:r>
            <a:endParaRPr lang="en-US" sz="13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80808"/>
        </a:solidFill>
      </p:bgPr>
    </p:bg>
    <p:spTree>
      <p:nvGrpSpPr>
        <p:cNvPr id="1" name=""/>
        <p:cNvGrpSpPr/>
        <p:nvPr/>
      </p:nvGrpSpPr>
      <p:grpSpPr>
        <a:xfrm>
          <a:off x="0" y="0"/>
          <a:ext cx="0" cy="0"/>
          <a:chOff x="0" y="0"/>
          <a:chExt cx="0" cy="0"/>
        </a:xfrm>
      </p:grpSpPr>
      <p:sp>
        <p:nvSpPr>
          <p:cNvPr id="2" name="Text 5-1"/>
          <p:cNvSpPr/>
          <p:nvPr/>
        </p:nvSpPr>
        <p:spPr>
          <a:xfrm>
            <a:off x="411480" y="301752"/>
            <a:ext cx="941832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PRODUCT EXPERIENCE / PROPOSED SCREENS</a:t>
            </a:r>
            <a:endParaRPr lang="en-US" sz="1150" dirty="0"/>
          </a:p>
        </p:txBody>
      </p:sp>
      <p:sp>
        <p:nvSpPr>
          <p:cNvPr id="3" name="Text 5-2"/>
          <p:cNvSpPr/>
          <p:nvPr/>
        </p:nvSpPr>
        <p:spPr>
          <a:xfrm>
            <a:off x="411480" y="768096"/>
            <a:ext cx="11292840" cy="795528"/>
          </a:xfrm>
          <a:prstGeom prst="rect">
            <a:avLst/>
          </a:prstGeom>
          <a:noFill/>
          <a:ln/>
        </p:spPr>
        <p:txBody>
          <a:bodyPr wrap="square" lIns="0" tIns="0" rIns="0" bIns="0" rtlCol="0" anchor="t"/>
          <a:lstStyle/>
          <a:p>
            <a:pPr indent="0" marL="0">
              <a:lnSpc>
                <a:spcPct val="78000"/>
              </a:lnSpc>
              <a:buNone/>
            </a:pPr>
            <a:r>
              <a:rPr lang="en-US" altLang="en-US" sz="5000" b="1" spc="-120" kern="0" dirty="0">
                <a:solidFill>
                  <a:srgbClr val="FFFFFF"/>
                </a:solidFill>
                <a:latin typeface="Aeonik" pitchFamily="34" charset="0"/>
                <a:ea typeface="Aeonik" pitchFamily="34" charset="-122"/>
                <a:cs typeface="Aeonik" pitchFamily="34" charset="-120"/>
              </a:rPr>
              <a:t>AI RECAP. YOUR FINAL SAY.</a:t>
            </a:r>
            <a:endParaRPr lang="en-US" sz="5000" dirty="0"/>
          </a:p>
        </p:txBody>
      </p:sp>
      <p:sp>
        <p:nvSpPr>
          <p:cNvPr id="4" name="Desktop workspace"/>
          <p:cNvSpPr/>
          <p:nvPr/>
        </p:nvSpPr>
        <p:spPr>
          <a:xfrm>
            <a:off x="411480" y="1865376"/>
            <a:ext cx="8641080" cy="4680585"/>
          </a:xfrm>
          <a:prstGeom prst="rect">
            <a:avLst/>
          </a:prstGeom>
          <a:solidFill>
            <a:srgbClr val="FFFFFF"/>
          </a:solidFill>
          <a:ln w="12700">
            <a:solidFill>
              <a:srgbClr val="FFFFFF">
                <a:alpha val="0"/>
              </a:srgbClr>
            </a:solidFill>
            <a:prstDash val="solid"/>
          </a:ln>
        </p:spPr>
      </p:sp>
      <p:sp>
        <p:nvSpPr>
          <p:cNvPr id="5" name="Workspace navigation"/>
          <p:cNvSpPr/>
          <p:nvPr/>
        </p:nvSpPr>
        <p:spPr>
          <a:xfrm>
            <a:off x="411480" y="1865376"/>
            <a:ext cx="1245756" cy="4680585"/>
          </a:xfrm>
          <a:prstGeom prst="rect">
            <a:avLst/>
          </a:prstGeom>
          <a:solidFill>
            <a:srgbClr val="F6F6F2"/>
          </a:solidFill>
          <a:ln w="12700">
            <a:solidFill>
              <a:srgbClr val="F6F6F2">
                <a:alpha val="0"/>
              </a:srgbClr>
            </a:solidFill>
            <a:prstDash val="solid"/>
          </a:ln>
        </p:spPr>
      </p:sp>
      <p:sp>
        <p:nvSpPr>
          <p:cNvPr id="6" name="Desktop brand header"/>
          <p:cNvSpPr/>
          <p:nvPr/>
        </p:nvSpPr>
        <p:spPr>
          <a:xfrm>
            <a:off x="411480" y="1865376"/>
            <a:ext cx="1245756" cy="525666"/>
          </a:xfrm>
          <a:prstGeom prst="rect">
            <a:avLst/>
          </a:prstGeom>
          <a:solidFill>
            <a:srgbClr val="202020"/>
          </a:solidFill>
          <a:ln w="12700">
            <a:solidFill>
              <a:srgbClr val="202020">
                <a:alpha val="0"/>
              </a:srgbClr>
            </a:solidFill>
            <a:prstDash val="solid"/>
          </a:ln>
        </p:spPr>
      </p:sp>
      <p:pic>
        <p:nvPicPr>
          <p:cNvPr id="7" name="Approved Fieldnote logo lockup" descr="Fieldnote approved square symbol and custom wordmark">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555498" y="2045399"/>
            <a:ext cx="957720" cy="152005"/>
          </a:xfrm>
          <a:prstGeom prst="rect">
            <a:avLst/>
          </a:prstGeom>
        </p:spPr>
      </p:pic>
      <p:sp>
        <p:nvSpPr>
          <p:cNvPr id="8" name="Text 5-3"/>
          <p:cNvSpPr/>
          <p:nvPr/>
        </p:nvSpPr>
        <p:spPr>
          <a:xfrm>
            <a:off x="584302" y="2628671"/>
            <a:ext cx="1008126" cy="158420"/>
          </a:xfrm>
          <a:prstGeom prst="rect">
            <a:avLst/>
          </a:prstGeom>
          <a:noFill/>
          <a:ln/>
        </p:spPr>
        <p:txBody>
          <a:bodyPr wrap="square" lIns="0" tIns="0" rIns="0" bIns="0" rtlCol="0" anchor="t"/>
          <a:lstStyle/>
          <a:p>
            <a:pPr indent="0" marL="0">
              <a:lnSpc>
                <a:spcPct val="103000"/>
              </a:lnSpc>
              <a:buNone/>
            </a:pPr>
            <a:r>
              <a:rPr lang="en-US" altLang="en-US" sz="794" b="1" spc="80" kern="0" dirty="0">
                <a:solidFill>
                  <a:srgbClr val="6D6D67"/>
                </a:solidFill>
                <a:latin typeface="Aeonik" pitchFamily="34" charset="0"/>
                <a:ea typeface="Aeonik" pitchFamily="34" charset="-122"/>
                <a:cs typeface="Aeonik" pitchFamily="34" charset="-120"/>
              </a:rPr>
              <a:t>WORKSPACE</a:t>
            </a:r>
            <a:endParaRPr lang="en-US" sz="794" dirty="0"/>
          </a:p>
        </p:txBody>
      </p:sp>
      <p:sp>
        <p:nvSpPr>
          <p:cNvPr id="9" name="Selected Meetings navigation"/>
          <p:cNvSpPr/>
          <p:nvPr/>
        </p:nvSpPr>
        <p:spPr>
          <a:xfrm>
            <a:off x="512293" y="2887904"/>
            <a:ext cx="1044131" cy="324041"/>
          </a:xfrm>
          <a:prstGeom prst="rect">
            <a:avLst/>
          </a:prstGeom>
          <a:solidFill>
            <a:srgbClr val="F5E900"/>
          </a:solidFill>
          <a:ln w="12700">
            <a:solidFill>
              <a:srgbClr val="F5E900">
                <a:alpha val="0"/>
              </a:srgbClr>
            </a:solidFill>
            <a:prstDash val="solid"/>
          </a:ln>
        </p:spPr>
      </p:sp>
      <p:sp>
        <p:nvSpPr>
          <p:cNvPr id="10" name="Text 5-4"/>
          <p:cNvSpPr/>
          <p:nvPr/>
        </p:nvSpPr>
        <p:spPr>
          <a:xfrm>
            <a:off x="605904" y="2974315"/>
            <a:ext cx="864108" cy="180023"/>
          </a:xfrm>
          <a:prstGeom prst="rect">
            <a:avLst/>
          </a:prstGeom>
          <a:noFill/>
          <a:ln/>
        </p:spPr>
        <p:txBody>
          <a:bodyPr wrap="square" lIns="0" tIns="0" rIns="0" bIns="0" rtlCol="0" anchor="t"/>
          <a:lstStyle/>
          <a:p>
            <a:pPr indent="0" marL="0">
              <a:lnSpc>
                <a:spcPct val="103000"/>
              </a:lnSpc>
              <a:buNone/>
            </a:pPr>
            <a:r>
              <a:rPr lang="en-US" altLang="en-US" sz="1134" b="1" dirty="0">
                <a:solidFill>
                  <a:srgbClr val="202020"/>
                </a:solidFill>
                <a:latin typeface="Aeonik" pitchFamily="34" charset="0"/>
                <a:ea typeface="Aeonik" pitchFamily="34" charset="-122"/>
                <a:cs typeface="Aeonik" pitchFamily="34" charset="-120"/>
              </a:rPr>
              <a:t>Meetings</a:t>
            </a:r>
            <a:endParaRPr lang="en-US" sz="1134" dirty="0"/>
          </a:p>
        </p:txBody>
      </p:sp>
      <p:sp>
        <p:nvSpPr>
          <p:cNvPr id="11" name="Text 5-5"/>
          <p:cNvSpPr/>
          <p:nvPr/>
        </p:nvSpPr>
        <p:spPr>
          <a:xfrm>
            <a:off x="605904" y="3355962"/>
            <a:ext cx="907313" cy="180023"/>
          </a:xfrm>
          <a:prstGeom prst="rect">
            <a:avLst/>
          </a:prstGeom>
          <a:noFill/>
          <a:ln/>
        </p:spPr>
        <p:txBody>
          <a:bodyPr wrap="square" lIns="0" tIns="0" rIns="0" bIns="0" rtlCol="0" anchor="t"/>
          <a:lstStyle/>
          <a:p>
            <a:pPr indent="0" marL="0">
              <a:lnSpc>
                <a:spcPct val="103000"/>
              </a:lnSpc>
              <a:buNone/>
            </a:pPr>
            <a:r>
              <a:rPr lang="en-US" altLang="en-US" sz="1134" dirty="0">
                <a:solidFill>
                  <a:srgbClr val="6D6D67"/>
                </a:solidFill>
                <a:latin typeface="Aeonik" pitchFamily="34" charset="0"/>
                <a:ea typeface="Aeonik" pitchFamily="34" charset="-122"/>
                <a:cs typeface="Aeonik" pitchFamily="34" charset="-120"/>
              </a:rPr>
              <a:t>Templates</a:t>
            </a:r>
            <a:endParaRPr lang="en-US" sz="1134" dirty="0"/>
          </a:p>
        </p:txBody>
      </p:sp>
      <p:sp>
        <p:nvSpPr>
          <p:cNvPr id="12" name="Text 5-6"/>
          <p:cNvSpPr/>
          <p:nvPr/>
        </p:nvSpPr>
        <p:spPr>
          <a:xfrm>
            <a:off x="605904" y="3737610"/>
            <a:ext cx="907313" cy="180023"/>
          </a:xfrm>
          <a:prstGeom prst="rect">
            <a:avLst/>
          </a:prstGeom>
          <a:noFill/>
          <a:ln/>
        </p:spPr>
        <p:txBody>
          <a:bodyPr wrap="square" lIns="0" tIns="0" rIns="0" bIns="0" rtlCol="0" anchor="t"/>
          <a:lstStyle/>
          <a:p>
            <a:pPr indent="0" marL="0">
              <a:lnSpc>
                <a:spcPct val="103000"/>
              </a:lnSpc>
              <a:buNone/>
            </a:pPr>
            <a:r>
              <a:rPr lang="en-US" altLang="en-US" sz="1134" dirty="0">
                <a:solidFill>
                  <a:srgbClr val="6D6D67"/>
                </a:solidFill>
                <a:latin typeface="Aeonik" pitchFamily="34" charset="0"/>
                <a:ea typeface="Aeonik" pitchFamily="34" charset="-122"/>
                <a:cs typeface="Aeonik" pitchFamily="34" charset="-120"/>
              </a:rPr>
              <a:t>Archive</a:t>
            </a:r>
            <a:endParaRPr lang="en-US" sz="1134" dirty="0"/>
          </a:p>
        </p:txBody>
      </p:sp>
      <p:sp>
        <p:nvSpPr>
          <p:cNvPr id="13" name="Product interface divider"/>
          <p:cNvSpPr/>
          <p:nvPr/>
        </p:nvSpPr>
        <p:spPr>
          <a:xfrm>
            <a:off x="584302" y="6077903"/>
            <a:ext cx="892912" cy="0"/>
          </a:xfrm>
          <a:prstGeom prst="line">
            <a:avLst/>
          </a:prstGeom>
          <a:noFill/>
          <a:ln w="7201">
            <a:solidFill>
              <a:srgbClr val="DADAD4"/>
            </a:solidFill>
            <a:prstDash val="solid"/>
          </a:ln>
        </p:spPr>
      </p:sp>
      <p:sp>
        <p:nvSpPr>
          <p:cNvPr id="14" name="Text 5-7"/>
          <p:cNvSpPr/>
          <p:nvPr/>
        </p:nvSpPr>
        <p:spPr>
          <a:xfrm>
            <a:off x="584302" y="6221921"/>
            <a:ext cx="972122" cy="158420"/>
          </a:xfrm>
          <a:prstGeom prst="rect">
            <a:avLst/>
          </a:prstGeom>
          <a:noFill/>
          <a:ln/>
        </p:spPr>
        <p:txBody>
          <a:bodyPr wrap="square" lIns="0" tIns="0" rIns="0" bIns="0" rtlCol="0" anchor="t"/>
          <a:lstStyle/>
          <a:p>
            <a:pPr indent="0" marL="0">
              <a:lnSpc>
                <a:spcPct val="103000"/>
              </a:lnSpc>
              <a:buNone/>
            </a:pPr>
            <a:r>
              <a:rPr lang="en-US" altLang="en-US" sz="907" dirty="0">
                <a:solidFill>
                  <a:srgbClr val="6D6D67"/>
                </a:solidFill>
                <a:latin typeface="Aeonik" pitchFamily="34" charset="0"/>
                <a:ea typeface="Aeonik" pitchFamily="34" charset="-122"/>
                <a:cs typeface="Aeonik" pitchFamily="34" charset="-120"/>
              </a:rPr>
              <a:t>Team workspace</a:t>
            </a:r>
            <a:endParaRPr lang="en-US" sz="907" dirty="0"/>
          </a:p>
        </p:txBody>
      </p:sp>
      <p:sp>
        <p:nvSpPr>
          <p:cNvPr id="15" name="Product interface column divider"/>
          <p:cNvSpPr/>
          <p:nvPr/>
        </p:nvSpPr>
        <p:spPr>
          <a:xfrm>
            <a:off x="1657236" y="1865376"/>
            <a:ext cx="0" cy="4680585"/>
          </a:xfrm>
          <a:prstGeom prst="line">
            <a:avLst/>
          </a:prstGeom>
          <a:noFill/>
          <a:ln w="7201">
            <a:solidFill>
              <a:srgbClr val="DADAD4"/>
            </a:solidFill>
            <a:prstDash val="solid"/>
          </a:ln>
        </p:spPr>
      </p:sp>
      <p:sp>
        <p:nvSpPr>
          <p:cNvPr id="16" name="Text 5-8"/>
          <p:cNvSpPr/>
          <p:nvPr/>
        </p:nvSpPr>
        <p:spPr>
          <a:xfrm>
            <a:off x="1873263" y="2052599"/>
            <a:ext cx="3384423" cy="172822"/>
          </a:xfrm>
          <a:prstGeom prst="rect">
            <a:avLst/>
          </a:prstGeom>
          <a:noFill/>
          <a:ln/>
        </p:spPr>
        <p:txBody>
          <a:bodyPr wrap="square" lIns="0" tIns="0" rIns="0" bIns="0" rtlCol="0" anchor="t"/>
          <a:lstStyle/>
          <a:p>
            <a:pPr indent="0" marL="0">
              <a:lnSpc>
                <a:spcPct val="103000"/>
              </a:lnSpc>
              <a:buNone/>
            </a:pPr>
            <a:r>
              <a:rPr lang="en-US" altLang="en-US" sz="1021" dirty="0">
                <a:solidFill>
                  <a:srgbClr val="6D6D67"/>
                </a:solidFill>
                <a:latin typeface="Aeonik" pitchFamily="34" charset="0"/>
                <a:ea typeface="Aeonik" pitchFamily="34" charset="-122"/>
                <a:cs typeface="Aeonik" pitchFamily="34" charset="-120"/>
              </a:rPr>
              <a:t>Workspace / AI recap</a:t>
            </a:r>
            <a:endParaRPr lang="en-US" sz="1021" dirty="0"/>
          </a:p>
        </p:txBody>
      </p:sp>
      <p:sp>
        <p:nvSpPr>
          <p:cNvPr id="17" name="Review &amp; share action"/>
          <p:cNvSpPr/>
          <p:nvPr/>
        </p:nvSpPr>
        <p:spPr>
          <a:xfrm>
            <a:off x="7857211" y="1994992"/>
            <a:ext cx="1015327" cy="280835"/>
          </a:xfrm>
          <a:prstGeom prst="rect">
            <a:avLst/>
          </a:prstGeom>
          <a:solidFill>
            <a:srgbClr val="202020"/>
          </a:solidFill>
          <a:ln w="12700">
            <a:solidFill>
              <a:srgbClr val="202020">
                <a:alpha val="0"/>
              </a:srgbClr>
            </a:solidFill>
            <a:prstDash val="solid"/>
          </a:ln>
        </p:spPr>
      </p:sp>
      <p:sp>
        <p:nvSpPr>
          <p:cNvPr id="18" name="Text 5-9"/>
          <p:cNvSpPr/>
          <p:nvPr/>
        </p:nvSpPr>
        <p:spPr>
          <a:xfrm>
            <a:off x="7857211" y="2074202"/>
            <a:ext cx="1015327" cy="165621"/>
          </a:xfrm>
          <a:prstGeom prst="rect">
            <a:avLst/>
          </a:prstGeom>
          <a:noFill/>
          <a:ln/>
        </p:spPr>
        <p:txBody>
          <a:bodyPr wrap="square" lIns="0" tIns="0" rIns="0" bIns="0" rtlCol="0" anchor="t"/>
          <a:lstStyle/>
          <a:p>
            <a:pPr algn="ctr" indent="0" marL="0">
              <a:lnSpc>
                <a:spcPct val="103000"/>
              </a:lnSpc>
              <a:buNone/>
            </a:pPr>
            <a:r>
              <a:rPr lang="en-US" altLang="en-US" sz="964" b="1" dirty="0">
                <a:solidFill>
                  <a:srgbClr val="FFFFFF"/>
                </a:solidFill>
                <a:latin typeface="Aeonik" pitchFamily="34" charset="0"/>
                <a:ea typeface="Aeonik" pitchFamily="34" charset="-122"/>
                <a:cs typeface="Aeonik" pitchFamily="34" charset="-120"/>
              </a:rPr>
              <a:t>Review &amp; share</a:t>
            </a:r>
            <a:endParaRPr lang="en-US" sz="964" dirty="0"/>
          </a:p>
        </p:txBody>
      </p:sp>
      <p:sp>
        <p:nvSpPr>
          <p:cNvPr id="19" name="Product interface divider"/>
          <p:cNvSpPr/>
          <p:nvPr/>
        </p:nvSpPr>
        <p:spPr>
          <a:xfrm>
            <a:off x="1657236" y="2391042"/>
            <a:ext cx="7395324" cy="0"/>
          </a:xfrm>
          <a:prstGeom prst="line">
            <a:avLst/>
          </a:prstGeom>
          <a:noFill/>
          <a:ln w="7201">
            <a:solidFill>
              <a:srgbClr val="DADAD4"/>
            </a:solidFill>
            <a:prstDash val="solid"/>
          </a:ln>
        </p:spPr>
      </p:sp>
      <p:sp>
        <p:nvSpPr>
          <p:cNvPr id="20" name="Text 5-10"/>
          <p:cNvSpPr/>
          <p:nvPr/>
        </p:nvSpPr>
        <p:spPr>
          <a:xfrm>
            <a:off x="1909267" y="2578265"/>
            <a:ext cx="3744468" cy="417652"/>
          </a:xfrm>
          <a:prstGeom prst="rect">
            <a:avLst/>
          </a:prstGeom>
          <a:noFill/>
          <a:ln/>
        </p:spPr>
        <p:txBody>
          <a:bodyPr wrap="square" lIns="0" tIns="0" rIns="0" bIns="0" rtlCol="0" anchor="t"/>
          <a:lstStyle/>
          <a:p>
            <a:pPr indent="0" marL="0">
              <a:lnSpc>
                <a:spcPct val="103000"/>
              </a:lnSpc>
              <a:buNone/>
            </a:pPr>
            <a:r>
              <a:rPr lang="en-US" altLang="en-US" sz="2438" b="1" spc="-60" kern="0" dirty="0">
                <a:solidFill>
                  <a:srgbClr val="202020"/>
                </a:solidFill>
                <a:latin typeface="Aeonik" pitchFamily="34" charset="0"/>
                <a:ea typeface="Aeonik" pitchFamily="34" charset="-122"/>
                <a:cs typeface="Aeonik" pitchFamily="34" charset="-120"/>
              </a:rPr>
              <a:t>Team check-in</a:t>
            </a:r>
            <a:endParaRPr lang="en-US" sz="2438" dirty="0"/>
          </a:p>
        </p:txBody>
      </p:sp>
      <p:sp>
        <p:nvSpPr>
          <p:cNvPr id="21" name="Text 5-11"/>
          <p:cNvSpPr/>
          <p:nvPr/>
        </p:nvSpPr>
        <p:spPr>
          <a:xfrm>
            <a:off x="1923669" y="3017520"/>
            <a:ext cx="5436680" cy="216027"/>
          </a:xfrm>
          <a:prstGeom prst="rect">
            <a:avLst/>
          </a:prstGeom>
          <a:noFill/>
          <a:ln/>
        </p:spPr>
        <p:txBody>
          <a:bodyPr wrap="square" lIns="0" tIns="0" rIns="0" bIns="0" rtlCol="0" anchor="t"/>
          <a:lstStyle/>
          <a:p>
            <a:pPr indent="0" marL="0">
              <a:lnSpc>
                <a:spcPct val="103000"/>
              </a:lnSpc>
              <a:buNone/>
            </a:pPr>
            <a:r>
              <a:rPr lang="en-US" altLang="en-US" sz="1021" dirty="0">
                <a:solidFill>
                  <a:srgbClr val="6D6D67"/>
                </a:solidFill>
                <a:latin typeface="Aeonik" pitchFamily="34" charset="0"/>
                <a:ea typeface="Aeonik" pitchFamily="34" charset="-122"/>
                <a:cs typeface="Aeonik" pitchFamily="34" charset="-120"/>
              </a:rPr>
              <a:t>AI draft · 18-minute meeting · Review before sharing</a:t>
            </a:r>
            <a:endParaRPr lang="en-US" sz="1021" dirty="0"/>
          </a:p>
        </p:txBody>
      </p:sp>
      <p:sp>
        <p:nvSpPr>
          <p:cNvPr id="22" name="Recap review status"/>
          <p:cNvSpPr/>
          <p:nvPr/>
        </p:nvSpPr>
        <p:spPr>
          <a:xfrm>
            <a:off x="7547572" y="2671877"/>
            <a:ext cx="1317765" cy="244831"/>
          </a:xfrm>
          <a:prstGeom prst="rect">
            <a:avLst/>
          </a:prstGeom>
          <a:solidFill>
            <a:srgbClr val="F5E900"/>
          </a:solidFill>
          <a:ln w="12700">
            <a:solidFill>
              <a:srgbClr val="F5E900">
                <a:alpha val="0"/>
              </a:srgbClr>
            </a:solidFill>
            <a:prstDash val="solid"/>
          </a:ln>
        </p:spPr>
      </p:sp>
      <p:sp>
        <p:nvSpPr>
          <p:cNvPr id="23" name="Text 5-12"/>
          <p:cNvSpPr/>
          <p:nvPr/>
        </p:nvSpPr>
        <p:spPr>
          <a:xfrm>
            <a:off x="7547572" y="2736685"/>
            <a:ext cx="1317765" cy="158420"/>
          </a:xfrm>
          <a:prstGeom prst="rect">
            <a:avLst/>
          </a:prstGeom>
          <a:noFill/>
          <a:ln/>
        </p:spPr>
        <p:txBody>
          <a:bodyPr wrap="square" lIns="0" tIns="0" rIns="0" bIns="0" rtlCol="0" anchor="t"/>
          <a:lstStyle/>
          <a:p>
            <a:pPr algn="ctr" indent="0" marL="0">
              <a:lnSpc>
                <a:spcPct val="103000"/>
              </a:lnSpc>
              <a:buNone/>
            </a:pPr>
            <a:r>
              <a:rPr lang="en-US" altLang="en-US" sz="907" b="1" dirty="0">
                <a:solidFill>
                  <a:srgbClr val="202020"/>
                </a:solidFill>
                <a:latin typeface="Aeonik" pitchFamily="34" charset="0"/>
                <a:ea typeface="Aeonik" pitchFamily="34" charset="-122"/>
                <a:cs typeface="Aeonik" pitchFamily="34" charset="-120"/>
              </a:rPr>
              <a:t>Review required</a:t>
            </a:r>
            <a:endParaRPr lang="en-US" sz="907" dirty="0"/>
          </a:p>
        </p:txBody>
      </p:sp>
      <p:sp>
        <p:nvSpPr>
          <p:cNvPr id="24" name="Product interface divider"/>
          <p:cNvSpPr/>
          <p:nvPr/>
        </p:nvSpPr>
        <p:spPr>
          <a:xfrm>
            <a:off x="1902066" y="3370364"/>
            <a:ext cx="6970471" cy="0"/>
          </a:xfrm>
          <a:prstGeom prst="line">
            <a:avLst/>
          </a:prstGeom>
          <a:noFill/>
          <a:ln w="7201">
            <a:solidFill>
              <a:srgbClr val="DADAD4"/>
            </a:solidFill>
            <a:prstDash val="solid"/>
          </a:ln>
        </p:spPr>
      </p:sp>
      <p:sp>
        <p:nvSpPr>
          <p:cNvPr id="25" name="Text 5-13"/>
          <p:cNvSpPr/>
          <p:nvPr/>
        </p:nvSpPr>
        <p:spPr>
          <a:xfrm>
            <a:off x="1923669" y="3507181"/>
            <a:ext cx="1512189" cy="216027"/>
          </a:xfrm>
          <a:prstGeom prst="rect">
            <a:avLst/>
          </a:prstGeom>
          <a:noFill/>
          <a:ln/>
        </p:spPr>
        <p:txBody>
          <a:bodyPr wrap="square" lIns="0" tIns="0" rIns="0" bIns="0" rtlCol="0" anchor="t"/>
          <a:lstStyle/>
          <a:p>
            <a:pPr indent="0" marL="0">
              <a:lnSpc>
                <a:spcPct val="103000"/>
              </a:lnSpc>
              <a:buNone/>
            </a:pPr>
            <a:r>
              <a:rPr lang="en-US" altLang="en-US" sz="1304" b="1" dirty="0">
                <a:solidFill>
                  <a:srgbClr val="202020"/>
                </a:solidFill>
                <a:latin typeface="Aeonik" pitchFamily="34" charset="0"/>
                <a:ea typeface="Aeonik" pitchFamily="34" charset="-122"/>
                <a:cs typeface="Aeonik" pitchFamily="34" charset="-120"/>
              </a:rPr>
              <a:t>AI recap</a:t>
            </a:r>
            <a:endParaRPr lang="en-US" sz="1304" dirty="0"/>
          </a:p>
        </p:txBody>
      </p:sp>
      <p:sp>
        <p:nvSpPr>
          <p:cNvPr id="26" name="Text 5-14"/>
          <p:cNvSpPr/>
          <p:nvPr/>
        </p:nvSpPr>
        <p:spPr>
          <a:xfrm>
            <a:off x="6229807" y="3507181"/>
            <a:ext cx="2347493" cy="216027"/>
          </a:xfrm>
          <a:prstGeom prst="rect">
            <a:avLst/>
          </a:prstGeom>
          <a:noFill/>
          <a:ln/>
        </p:spPr>
        <p:txBody>
          <a:bodyPr wrap="square" lIns="0" tIns="0" rIns="0" bIns="0" rtlCol="0" anchor="t"/>
          <a:lstStyle/>
          <a:p>
            <a:pPr indent="0" marL="0">
              <a:lnSpc>
                <a:spcPct val="103000"/>
              </a:lnSpc>
              <a:buNone/>
            </a:pPr>
            <a:r>
              <a:rPr lang="en-US" altLang="en-US" sz="1304" b="1" dirty="0">
                <a:solidFill>
                  <a:srgbClr val="202020"/>
                </a:solidFill>
                <a:latin typeface="Aeonik" pitchFamily="34" charset="0"/>
                <a:ea typeface="Aeonik" pitchFamily="34" charset="-122"/>
                <a:cs typeface="Aeonik" pitchFamily="34" charset="-120"/>
              </a:rPr>
              <a:t>Transcript</a:t>
            </a:r>
            <a:endParaRPr lang="en-US" sz="1304" dirty="0"/>
          </a:p>
        </p:txBody>
      </p:sp>
      <p:sp>
        <p:nvSpPr>
          <p:cNvPr id="27" name="Selected Recap tab underline"/>
          <p:cNvSpPr/>
          <p:nvPr/>
        </p:nvSpPr>
        <p:spPr>
          <a:xfrm>
            <a:off x="1923669" y="3759213"/>
            <a:ext cx="698487" cy="21603"/>
          </a:xfrm>
          <a:prstGeom prst="rect">
            <a:avLst/>
          </a:prstGeom>
          <a:solidFill>
            <a:srgbClr val="F5E900"/>
          </a:solidFill>
          <a:ln w="12700">
            <a:solidFill>
              <a:srgbClr val="F5E900">
                <a:alpha val="0"/>
              </a:srgbClr>
            </a:solidFill>
            <a:prstDash val="solid"/>
          </a:ln>
        </p:spPr>
      </p:sp>
      <p:sp>
        <p:nvSpPr>
          <p:cNvPr id="28" name="Product interface column divider"/>
          <p:cNvSpPr/>
          <p:nvPr/>
        </p:nvSpPr>
        <p:spPr>
          <a:xfrm>
            <a:off x="6006579" y="3507181"/>
            <a:ext cx="0" cy="2815552"/>
          </a:xfrm>
          <a:prstGeom prst="line">
            <a:avLst/>
          </a:prstGeom>
          <a:noFill/>
          <a:ln w="7201">
            <a:solidFill>
              <a:srgbClr val="DADAD4"/>
            </a:solidFill>
            <a:prstDash val="solid"/>
          </a:ln>
        </p:spPr>
      </p:sp>
      <p:sp>
        <p:nvSpPr>
          <p:cNvPr id="29" name="Text 5-15"/>
          <p:cNvSpPr/>
          <p:nvPr/>
        </p:nvSpPr>
        <p:spPr>
          <a:xfrm>
            <a:off x="1923669" y="3975240"/>
            <a:ext cx="3024378" cy="165621"/>
          </a:xfrm>
          <a:prstGeom prst="rect">
            <a:avLst/>
          </a:prstGeom>
          <a:noFill/>
          <a:ln/>
        </p:spPr>
        <p:txBody>
          <a:bodyPr wrap="square" lIns="0" tIns="0" rIns="0" bIns="0" rtlCol="0" anchor="t"/>
          <a:lstStyle/>
          <a:p>
            <a:pPr indent="0" marL="0">
              <a:lnSpc>
                <a:spcPct val="103000"/>
              </a:lnSpc>
              <a:buNone/>
            </a:pPr>
            <a:r>
              <a:rPr lang="en-US" altLang="en-US" sz="794" b="1" spc="70" kern="0" dirty="0">
                <a:solidFill>
                  <a:srgbClr val="6D6D67"/>
                </a:solidFill>
                <a:latin typeface="Aeonik" pitchFamily="34" charset="0"/>
                <a:ea typeface="Aeonik" pitchFamily="34" charset="-122"/>
                <a:cs typeface="Aeonik" pitchFamily="34" charset="-120"/>
              </a:rPr>
              <a:t>DECISION</a:t>
            </a:r>
            <a:endParaRPr lang="en-US" sz="794" dirty="0"/>
          </a:p>
        </p:txBody>
      </p:sp>
      <p:sp>
        <p:nvSpPr>
          <p:cNvPr id="30" name="Text 5-16"/>
          <p:cNvSpPr/>
          <p:nvPr/>
        </p:nvSpPr>
        <p:spPr>
          <a:xfrm>
            <a:off x="1923669" y="4234472"/>
            <a:ext cx="3838080" cy="244831"/>
          </a:xfrm>
          <a:prstGeom prst="rect">
            <a:avLst/>
          </a:prstGeom>
          <a:noFill/>
          <a:ln/>
        </p:spPr>
        <p:txBody>
          <a:bodyPr wrap="square" lIns="0" tIns="0" rIns="0" bIns="0" rtlCol="0" anchor="t"/>
          <a:lstStyle/>
          <a:p>
            <a:pPr indent="0" marL="0">
              <a:lnSpc>
                <a:spcPct val="103000"/>
              </a:lnSpc>
              <a:buNone/>
            </a:pPr>
            <a:r>
              <a:rPr lang="en-US" altLang="en-US" sz="1304" b="1" dirty="0">
                <a:solidFill>
                  <a:srgbClr val="202020"/>
                </a:solidFill>
                <a:latin typeface="Aeonik" pitchFamily="34" charset="0"/>
                <a:ea typeface="Aeonik" pitchFamily="34" charset="-122"/>
                <a:cs typeface="Aeonik" pitchFamily="34" charset="-120"/>
              </a:rPr>
              <a:t>Test the new process with one team</a:t>
            </a:r>
            <a:endParaRPr lang="en-US" sz="1304" dirty="0"/>
          </a:p>
        </p:txBody>
      </p:sp>
      <p:sp>
        <p:nvSpPr>
          <p:cNvPr id="31" name="Product interface divider"/>
          <p:cNvSpPr/>
          <p:nvPr/>
        </p:nvSpPr>
        <p:spPr>
          <a:xfrm>
            <a:off x="1923669" y="4594517"/>
            <a:ext cx="3838080" cy="0"/>
          </a:xfrm>
          <a:prstGeom prst="line">
            <a:avLst/>
          </a:prstGeom>
          <a:noFill/>
          <a:ln w="7201">
            <a:solidFill>
              <a:srgbClr val="DADAD4"/>
            </a:solidFill>
            <a:prstDash val="solid"/>
          </a:ln>
        </p:spPr>
      </p:sp>
      <p:sp>
        <p:nvSpPr>
          <p:cNvPr id="32" name="Text 5-17"/>
          <p:cNvSpPr/>
          <p:nvPr/>
        </p:nvSpPr>
        <p:spPr>
          <a:xfrm>
            <a:off x="1923669" y="4680928"/>
            <a:ext cx="1829029" cy="165621"/>
          </a:xfrm>
          <a:prstGeom prst="rect">
            <a:avLst/>
          </a:prstGeom>
          <a:noFill/>
          <a:ln/>
        </p:spPr>
        <p:txBody>
          <a:bodyPr wrap="square" lIns="0" tIns="0" rIns="0" bIns="0" rtlCol="0" anchor="t"/>
          <a:lstStyle/>
          <a:p>
            <a:pPr indent="0" marL="0">
              <a:lnSpc>
                <a:spcPct val="103000"/>
              </a:lnSpc>
              <a:buNone/>
            </a:pPr>
            <a:r>
              <a:rPr lang="en-US" altLang="en-US" sz="794" b="1" spc="70" kern="0" dirty="0">
                <a:solidFill>
                  <a:srgbClr val="6D6D67"/>
                </a:solidFill>
                <a:latin typeface="Aeonik" pitchFamily="34" charset="0"/>
                <a:ea typeface="Aeonik" pitchFamily="34" charset="-122"/>
                <a:cs typeface="Aeonik" pitchFamily="34" charset="-120"/>
              </a:rPr>
              <a:t>ACTION</a:t>
            </a:r>
            <a:endParaRPr lang="en-US" sz="794" dirty="0"/>
          </a:p>
        </p:txBody>
      </p:sp>
      <p:sp>
        <p:nvSpPr>
          <p:cNvPr id="33" name="Text 5-18"/>
          <p:cNvSpPr/>
          <p:nvPr/>
        </p:nvSpPr>
        <p:spPr>
          <a:xfrm>
            <a:off x="1923669" y="4868151"/>
            <a:ext cx="2340293" cy="230429"/>
          </a:xfrm>
          <a:prstGeom prst="rect">
            <a:avLst/>
          </a:prstGeom>
          <a:noFill/>
          <a:ln/>
        </p:spPr>
        <p:txBody>
          <a:bodyPr wrap="square" lIns="0" tIns="0" rIns="0" bIns="0" rtlCol="0" anchor="t"/>
          <a:lstStyle/>
          <a:p>
            <a:pPr indent="0" marL="0">
              <a:lnSpc>
                <a:spcPct val="103000"/>
              </a:lnSpc>
              <a:buNone/>
            </a:pPr>
            <a:r>
              <a:rPr lang="en-US" altLang="en-US" sz="1361" b="1" dirty="0">
                <a:solidFill>
                  <a:srgbClr val="202020"/>
                </a:solidFill>
                <a:latin typeface="Aeonik" pitchFamily="34" charset="0"/>
                <a:ea typeface="Aeonik" pitchFamily="34" charset="-122"/>
                <a:cs typeface="Aeonik" pitchFamily="34" charset="-120"/>
              </a:rPr>
              <a:t>Draft rollout plan</a:t>
            </a:r>
            <a:endParaRPr lang="en-US" sz="1361" dirty="0"/>
          </a:p>
        </p:txBody>
      </p:sp>
      <p:sp>
        <p:nvSpPr>
          <p:cNvPr id="34" name="Text 5-19"/>
          <p:cNvSpPr/>
          <p:nvPr/>
        </p:nvSpPr>
        <p:spPr>
          <a:xfrm>
            <a:off x="4595203" y="4889754"/>
            <a:ext cx="1152144" cy="201625"/>
          </a:xfrm>
          <a:prstGeom prst="rect">
            <a:avLst/>
          </a:prstGeom>
          <a:noFill/>
          <a:ln/>
        </p:spPr>
        <p:txBody>
          <a:bodyPr wrap="square" lIns="0" tIns="0" rIns="0" bIns="0" rtlCol="0" anchor="t"/>
          <a:lstStyle/>
          <a:p>
            <a:pPr algn="r" indent="0" marL="0">
              <a:lnSpc>
                <a:spcPct val="103000"/>
              </a:lnSpc>
              <a:buNone/>
            </a:pPr>
            <a:r>
              <a:rPr lang="en-US" altLang="en-US" sz="1191" dirty="0">
                <a:solidFill>
                  <a:srgbClr val="202020"/>
                </a:solidFill>
                <a:latin typeface="Aeonik" pitchFamily="34" charset="0"/>
                <a:ea typeface="Aeonik" pitchFamily="34" charset="-122"/>
                <a:cs typeface="Aeonik" pitchFamily="34" charset="-120"/>
              </a:rPr>
              <a:t>Maya</a:t>
            </a:r>
            <a:endParaRPr lang="en-US" sz="1191" dirty="0"/>
          </a:p>
        </p:txBody>
      </p:sp>
      <p:sp>
        <p:nvSpPr>
          <p:cNvPr id="35" name="Timing field selected for review"/>
          <p:cNvSpPr/>
          <p:nvPr/>
        </p:nvSpPr>
        <p:spPr>
          <a:xfrm>
            <a:off x="1830057" y="5163388"/>
            <a:ext cx="4032504" cy="748894"/>
          </a:xfrm>
          <a:prstGeom prst="rect">
            <a:avLst/>
          </a:prstGeom>
          <a:solidFill>
            <a:srgbClr val="FFFEE8"/>
          </a:solidFill>
          <a:ln w="12700">
            <a:solidFill>
              <a:srgbClr val="FFFEE8">
                <a:alpha val="0"/>
              </a:srgbClr>
            </a:solidFill>
            <a:prstDash val="solid"/>
          </a:ln>
        </p:spPr>
      </p:sp>
      <p:sp>
        <p:nvSpPr>
          <p:cNvPr id="36" name="Selected timing indicator"/>
          <p:cNvSpPr/>
          <p:nvPr/>
        </p:nvSpPr>
        <p:spPr>
          <a:xfrm>
            <a:off x="1830057" y="5163388"/>
            <a:ext cx="28804" cy="748894"/>
          </a:xfrm>
          <a:prstGeom prst="rect">
            <a:avLst/>
          </a:prstGeom>
          <a:solidFill>
            <a:srgbClr val="F5E900"/>
          </a:solidFill>
          <a:ln w="12700">
            <a:solidFill>
              <a:srgbClr val="F5E900">
                <a:alpha val="0"/>
              </a:srgbClr>
            </a:solidFill>
            <a:prstDash val="solid"/>
          </a:ln>
        </p:spPr>
      </p:sp>
      <p:sp>
        <p:nvSpPr>
          <p:cNvPr id="37" name="Text 5-20"/>
          <p:cNvSpPr/>
          <p:nvPr/>
        </p:nvSpPr>
        <p:spPr>
          <a:xfrm>
            <a:off x="1945272" y="5271402"/>
            <a:ext cx="3276410" cy="158420"/>
          </a:xfrm>
          <a:prstGeom prst="rect">
            <a:avLst/>
          </a:prstGeom>
          <a:noFill/>
          <a:ln/>
        </p:spPr>
        <p:txBody>
          <a:bodyPr wrap="square" lIns="0" tIns="0" rIns="0" bIns="0" rtlCol="0" anchor="t"/>
          <a:lstStyle/>
          <a:p>
            <a:pPr indent="0" marL="0">
              <a:lnSpc>
                <a:spcPct val="103000"/>
              </a:lnSpc>
              <a:buNone/>
            </a:pPr>
            <a:r>
              <a:rPr lang="en-US" altLang="en-US" sz="794" b="1" spc="70" kern="0" dirty="0">
                <a:solidFill>
                  <a:srgbClr val="6D6D67"/>
                </a:solidFill>
                <a:latin typeface="Aeonik" pitchFamily="34" charset="0"/>
                <a:ea typeface="Aeonik" pitchFamily="34" charset="-122"/>
                <a:cs typeface="Aeonik" pitchFamily="34" charset="-120"/>
              </a:rPr>
              <a:t>DUE DATE</a:t>
            </a:r>
            <a:endParaRPr lang="en-US" sz="794" dirty="0"/>
          </a:p>
        </p:txBody>
      </p:sp>
      <p:sp>
        <p:nvSpPr>
          <p:cNvPr id="38" name="Text 5-21"/>
          <p:cNvSpPr/>
          <p:nvPr/>
        </p:nvSpPr>
        <p:spPr>
          <a:xfrm>
            <a:off x="1945272" y="5516232"/>
            <a:ext cx="2304288" cy="244831"/>
          </a:xfrm>
          <a:prstGeom prst="rect">
            <a:avLst/>
          </a:prstGeom>
          <a:noFill/>
          <a:ln/>
        </p:spPr>
        <p:txBody>
          <a:bodyPr wrap="square" lIns="0" tIns="0" rIns="0" bIns="0" rtlCol="0" anchor="t"/>
          <a:lstStyle/>
          <a:p>
            <a:pPr indent="0" marL="0">
              <a:lnSpc>
                <a:spcPct val="103000"/>
              </a:lnSpc>
              <a:buNone/>
            </a:pPr>
            <a:r>
              <a:rPr lang="en-US" altLang="en-US" sz="1474" b="1" dirty="0">
                <a:solidFill>
                  <a:srgbClr val="202020"/>
                </a:solidFill>
                <a:latin typeface="Aeonik" pitchFamily="34" charset="0"/>
                <a:ea typeface="Aeonik" pitchFamily="34" charset="-122"/>
                <a:cs typeface="Aeonik" pitchFamily="34" charset="-120"/>
              </a:rPr>
              <a:t>Friday first draft</a:t>
            </a:r>
            <a:endParaRPr lang="en-US" sz="1474" dirty="0"/>
          </a:p>
        </p:txBody>
      </p:sp>
      <p:sp>
        <p:nvSpPr>
          <p:cNvPr id="39" name="Tentative date status"/>
          <p:cNvSpPr/>
          <p:nvPr/>
        </p:nvSpPr>
        <p:spPr>
          <a:xfrm>
            <a:off x="4307167" y="5530634"/>
            <a:ext cx="1447381" cy="208826"/>
          </a:xfrm>
          <a:prstGeom prst="rect">
            <a:avLst/>
          </a:prstGeom>
          <a:solidFill>
            <a:srgbClr val="F5E900"/>
          </a:solidFill>
          <a:ln w="12700">
            <a:solidFill>
              <a:srgbClr val="F5E900">
                <a:alpha val="0"/>
              </a:srgbClr>
            </a:solidFill>
            <a:prstDash val="solid"/>
          </a:ln>
        </p:spPr>
      </p:sp>
      <p:sp>
        <p:nvSpPr>
          <p:cNvPr id="40" name="Text 5-22"/>
          <p:cNvSpPr/>
          <p:nvPr/>
        </p:nvSpPr>
        <p:spPr>
          <a:xfrm>
            <a:off x="4307167" y="5588241"/>
            <a:ext cx="1447381" cy="151219"/>
          </a:xfrm>
          <a:prstGeom prst="rect">
            <a:avLst/>
          </a:prstGeom>
          <a:noFill/>
          <a:ln/>
        </p:spPr>
        <p:txBody>
          <a:bodyPr wrap="square" lIns="0" tIns="0" rIns="0" bIns="0" rtlCol="0" anchor="t"/>
          <a:lstStyle/>
          <a:p>
            <a:pPr algn="ctr" indent="0" marL="0">
              <a:lnSpc>
                <a:spcPct val="103000"/>
              </a:lnSpc>
              <a:buNone/>
            </a:pPr>
            <a:r>
              <a:rPr lang="en-US" altLang="en-US" sz="794" b="1" dirty="0">
                <a:solidFill>
                  <a:srgbClr val="202020"/>
                </a:solidFill>
                <a:latin typeface="Aeonik" pitchFamily="34" charset="0"/>
                <a:ea typeface="Aeonik" pitchFamily="34" charset="-122"/>
                <a:cs typeface="Aeonik" pitchFamily="34" charset="-120"/>
              </a:rPr>
              <a:t>Needs confirmation</a:t>
            </a:r>
            <a:endParaRPr lang="en-US" sz="794" dirty="0"/>
          </a:p>
        </p:txBody>
      </p:sp>
      <p:sp>
        <p:nvSpPr>
          <p:cNvPr id="41" name="Text 5-23"/>
          <p:cNvSpPr/>
          <p:nvPr/>
        </p:nvSpPr>
        <p:spPr>
          <a:xfrm>
            <a:off x="1923669" y="6135510"/>
            <a:ext cx="2340293" cy="216027"/>
          </a:xfrm>
          <a:prstGeom prst="rect">
            <a:avLst/>
          </a:prstGeom>
          <a:noFill/>
          <a:ln/>
        </p:spPr>
        <p:txBody>
          <a:bodyPr wrap="square" lIns="0" tIns="0" rIns="0" bIns="0" rtlCol="0" anchor="t"/>
          <a:lstStyle/>
          <a:p>
            <a:pPr indent="0" marL="0">
              <a:lnSpc>
                <a:spcPct val="103000"/>
              </a:lnSpc>
              <a:buNone/>
            </a:pPr>
            <a:r>
              <a:rPr lang="en-US" altLang="en-US" sz="1247" b="1" dirty="0">
                <a:solidFill>
                  <a:srgbClr val="202020"/>
                </a:solidFill>
                <a:latin typeface="Aeonik" pitchFamily="34" charset="0"/>
                <a:ea typeface="Aeonik" pitchFamily="34" charset="-122"/>
                <a:cs typeface="Aeonik" pitchFamily="34" charset="-120"/>
              </a:rPr>
              <a:t>Pilot approval</a:t>
            </a:r>
            <a:endParaRPr lang="en-US" sz="1247" dirty="0"/>
          </a:p>
        </p:txBody>
      </p:sp>
      <p:sp>
        <p:nvSpPr>
          <p:cNvPr id="42" name="Text 5-24"/>
          <p:cNvSpPr/>
          <p:nvPr/>
        </p:nvSpPr>
        <p:spPr>
          <a:xfrm>
            <a:off x="4321569" y="6157112"/>
            <a:ext cx="1432979" cy="194424"/>
          </a:xfrm>
          <a:prstGeom prst="rect">
            <a:avLst/>
          </a:prstGeom>
          <a:noFill/>
          <a:ln/>
        </p:spPr>
        <p:txBody>
          <a:bodyPr wrap="square" lIns="0" tIns="0" rIns="0" bIns="0" rtlCol="0" anchor="t"/>
          <a:lstStyle/>
          <a:p>
            <a:pPr algn="r" indent="0" marL="0">
              <a:lnSpc>
                <a:spcPct val="103000"/>
              </a:lnSpc>
              <a:buNone/>
            </a:pPr>
            <a:r>
              <a:rPr lang="en-US" altLang="en-US" sz="1134" dirty="0">
                <a:solidFill>
                  <a:srgbClr val="6D6D67"/>
                </a:solidFill>
                <a:latin typeface="Aeonik" pitchFamily="34" charset="0"/>
                <a:ea typeface="Aeonik" pitchFamily="34" charset="-122"/>
                <a:cs typeface="Aeonik" pitchFamily="34" charset="-120"/>
              </a:rPr>
              <a:t>Assign approver</a:t>
            </a:r>
            <a:endParaRPr lang="en-US" sz="1134" dirty="0"/>
          </a:p>
        </p:txBody>
      </p:sp>
      <p:sp>
        <p:nvSpPr>
          <p:cNvPr id="43" name="Text 5-25"/>
          <p:cNvSpPr/>
          <p:nvPr/>
        </p:nvSpPr>
        <p:spPr>
          <a:xfrm>
            <a:off x="6229807" y="3968039"/>
            <a:ext cx="2462708" cy="165621"/>
          </a:xfrm>
          <a:prstGeom prst="rect">
            <a:avLst/>
          </a:prstGeom>
          <a:noFill/>
          <a:ln/>
        </p:spPr>
        <p:txBody>
          <a:bodyPr wrap="square" lIns="0" tIns="0" rIns="0" bIns="0" rtlCol="0" anchor="t"/>
          <a:lstStyle/>
          <a:p>
            <a:pPr indent="0" marL="0">
              <a:lnSpc>
                <a:spcPct val="103000"/>
              </a:lnSpc>
              <a:buNone/>
            </a:pPr>
            <a:r>
              <a:rPr lang="en-US" altLang="en-US" sz="907" b="1" dirty="0">
                <a:solidFill>
                  <a:srgbClr val="6D6D67"/>
                </a:solidFill>
                <a:latin typeface="Aeonik" pitchFamily="34" charset="0"/>
                <a:ea typeface="Aeonik" pitchFamily="34" charset="-122"/>
                <a:cs typeface="Aeonik" pitchFamily="34" charset="-120"/>
              </a:rPr>
              <a:t>00:32 / Leo</a:t>
            </a:r>
            <a:endParaRPr lang="en-US" sz="907" dirty="0"/>
          </a:p>
        </p:txBody>
      </p:sp>
      <p:sp>
        <p:nvSpPr>
          <p:cNvPr id="44" name="Text 5-26"/>
          <p:cNvSpPr/>
          <p:nvPr/>
        </p:nvSpPr>
        <p:spPr>
          <a:xfrm>
            <a:off x="6229807" y="4212869"/>
            <a:ext cx="2462708" cy="396050"/>
          </a:xfrm>
          <a:prstGeom prst="rect">
            <a:avLst/>
          </a:prstGeom>
          <a:noFill/>
          <a:ln/>
        </p:spPr>
        <p:txBody>
          <a:bodyPr wrap="square" lIns="0" tIns="0" rIns="0" bIns="0" rtlCol="0" anchor="t"/>
          <a:lstStyle/>
          <a:p>
            <a:pPr indent="0" marL="0">
              <a:lnSpc>
                <a:spcPct val="103000"/>
              </a:lnSpc>
              <a:buNone/>
            </a:pPr>
            <a:r>
              <a:rPr lang="en-US" altLang="en-US" sz="1134" dirty="0">
                <a:solidFill>
                  <a:srgbClr val="202020"/>
                </a:solidFill>
                <a:latin typeface="Aeonik" pitchFamily="34" charset="0"/>
                <a:ea typeface="Aeonik" pitchFamily="34" charset="-122"/>
                <a:cs typeface="Aeonik" pitchFamily="34" charset="-120"/>
              </a:rPr>
              <a:t>“We agreed to test the new</a:t>
            </a:r>
            <a:endParaRPr lang="en-US" sz="1134" dirty="0"/>
          </a:p>
          <a:p>
            <a:pPr indent="0" marL="0">
              <a:lnSpc>
                <a:spcPct val="103000"/>
              </a:lnSpc>
              <a:buNone/>
            </a:pPr>
            <a:r>
              <a:rPr lang="en-US" altLang="en-US" sz="1134" dirty="0">
                <a:solidFill>
                  <a:srgbClr val="202020"/>
                </a:solidFill>
                <a:latin typeface="Aeonik" pitchFamily="34" charset="0"/>
                <a:ea typeface="Aeonik" pitchFamily="34" charset="-122"/>
                <a:cs typeface="Aeonik" pitchFamily="34" charset="-120"/>
              </a:rPr>
              <a:t>process with one team.”</a:t>
            </a:r>
            <a:endParaRPr lang="en-US" sz="1134" dirty="0"/>
          </a:p>
        </p:txBody>
      </p:sp>
      <p:sp>
        <p:nvSpPr>
          <p:cNvPr id="45" name="Product interface divider"/>
          <p:cNvSpPr/>
          <p:nvPr/>
        </p:nvSpPr>
        <p:spPr>
          <a:xfrm>
            <a:off x="6229807" y="4724133"/>
            <a:ext cx="2469909" cy="0"/>
          </a:xfrm>
          <a:prstGeom prst="line">
            <a:avLst/>
          </a:prstGeom>
          <a:noFill/>
          <a:ln w="7201">
            <a:solidFill>
              <a:srgbClr val="DADAD4"/>
            </a:solidFill>
            <a:prstDash val="solid"/>
          </a:ln>
        </p:spPr>
      </p:sp>
      <p:sp>
        <p:nvSpPr>
          <p:cNvPr id="46" name="Text 5-27"/>
          <p:cNvSpPr/>
          <p:nvPr/>
        </p:nvSpPr>
        <p:spPr>
          <a:xfrm>
            <a:off x="6229807" y="4832147"/>
            <a:ext cx="2462708" cy="165621"/>
          </a:xfrm>
          <a:prstGeom prst="rect">
            <a:avLst/>
          </a:prstGeom>
          <a:noFill/>
          <a:ln/>
        </p:spPr>
        <p:txBody>
          <a:bodyPr wrap="square" lIns="0" tIns="0" rIns="0" bIns="0" rtlCol="0" anchor="t"/>
          <a:lstStyle/>
          <a:p>
            <a:pPr indent="0" marL="0">
              <a:lnSpc>
                <a:spcPct val="103000"/>
              </a:lnSpc>
              <a:buNone/>
            </a:pPr>
            <a:r>
              <a:rPr lang="en-US" altLang="en-US" sz="907" b="1" dirty="0">
                <a:solidFill>
                  <a:srgbClr val="6D6D67"/>
                </a:solidFill>
                <a:latin typeface="Aeonik" pitchFamily="34" charset="0"/>
                <a:ea typeface="Aeonik" pitchFamily="34" charset="-122"/>
                <a:cs typeface="Aeonik" pitchFamily="34" charset="-120"/>
              </a:rPr>
              <a:t>01:14 / Maya</a:t>
            </a:r>
            <a:endParaRPr lang="en-US" sz="907" dirty="0"/>
          </a:p>
        </p:txBody>
      </p:sp>
      <p:sp>
        <p:nvSpPr>
          <p:cNvPr id="47" name="Text 5-28"/>
          <p:cNvSpPr/>
          <p:nvPr/>
        </p:nvSpPr>
        <p:spPr>
          <a:xfrm>
            <a:off x="6229807" y="5069777"/>
            <a:ext cx="2462708" cy="208826"/>
          </a:xfrm>
          <a:prstGeom prst="rect">
            <a:avLst/>
          </a:prstGeom>
          <a:noFill/>
          <a:ln/>
        </p:spPr>
        <p:txBody>
          <a:bodyPr wrap="square" lIns="0" tIns="0" rIns="0" bIns="0" rtlCol="0" anchor="t"/>
          <a:lstStyle/>
          <a:p>
            <a:pPr indent="0" marL="0">
              <a:lnSpc>
                <a:spcPct val="103000"/>
              </a:lnSpc>
              <a:buNone/>
            </a:pPr>
            <a:r>
              <a:rPr lang="en-US" altLang="en-US" sz="1106" dirty="0">
                <a:solidFill>
                  <a:srgbClr val="202020"/>
                </a:solidFill>
                <a:latin typeface="Aeonik" pitchFamily="34" charset="0"/>
                <a:ea typeface="Aeonik" pitchFamily="34" charset="-122"/>
                <a:cs typeface="Aeonik" pitchFamily="34" charset="-120"/>
              </a:rPr>
              <a:t>“I’ll draft the rollout plan.”</a:t>
            </a:r>
            <a:endParaRPr lang="en-US" sz="1106" dirty="0"/>
          </a:p>
        </p:txBody>
      </p:sp>
      <p:sp>
        <p:nvSpPr>
          <p:cNvPr id="48" name="Highlighted source statement"/>
          <p:cNvSpPr/>
          <p:nvPr/>
        </p:nvSpPr>
        <p:spPr>
          <a:xfrm>
            <a:off x="6150597" y="5429821"/>
            <a:ext cx="2664333" cy="792099"/>
          </a:xfrm>
          <a:prstGeom prst="rect">
            <a:avLst/>
          </a:prstGeom>
          <a:solidFill>
            <a:srgbClr val="FFFEE8"/>
          </a:solidFill>
          <a:ln w="12700">
            <a:solidFill>
              <a:srgbClr val="FFFEE8">
                <a:alpha val="0"/>
              </a:srgbClr>
            </a:solidFill>
            <a:prstDash val="solid"/>
          </a:ln>
        </p:spPr>
      </p:sp>
      <p:sp>
        <p:nvSpPr>
          <p:cNvPr id="49" name="Selected source note indicator"/>
          <p:cNvSpPr/>
          <p:nvPr/>
        </p:nvSpPr>
        <p:spPr>
          <a:xfrm>
            <a:off x="6150597" y="5429821"/>
            <a:ext cx="28804" cy="792099"/>
          </a:xfrm>
          <a:prstGeom prst="rect">
            <a:avLst/>
          </a:prstGeom>
          <a:solidFill>
            <a:srgbClr val="F5E900"/>
          </a:solidFill>
          <a:ln w="12700">
            <a:solidFill>
              <a:srgbClr val="F5E900">
                <a:alpha val="0"/>
              </a:srgbClr>
            </a:solidFill>
            <a:prstDash val="solid"/>
          </a:ln>
        </p:spPr>
      </p:sp>
      <p:sp>
        <p:nvSpPr>
          <p:cNvPr id="50" name="Text 5-29"/>
          <p:cNvSpPr/>
          <p:nvPr/>
        </p:nvSpPr>
        <p:spPr>
          <a:xfrm>
            <a:off x="6258611" y="5552237"/>
            <a:ext cx="2448306" cy="158420"/>
          </a:xfrm>
          <a:prstGeom prst="rect">
            <a:avLst/>
          </a:prstGeom>
          <a:noFill/>
          <a:ln/>
        </p:spPr>
        <p:txBody>
          <a:bodyPr wrap="square" lIns="0" tIns="0" rIns="0" bIns="0" rtlCol="0" anchor="t"/>
          <a:lstStyle/>
          <a:p>
            <a:pPr indent="0" marL="0">
              <a:lnSpc>
                <a:spcPct val="103000"/>
              </a:lnSpc>
              <a:buNone/>
            </a:pPr>
            <a:r>
              <a:rPr lang="en-US" altLang="en-US" sz="907" b="1" dirty="0">
                <a:solidFill>
                  <a:srgbClr val="6D6D67"/>
                </a:solidFill>
                <a:latin typeface="Aeonik" pitchFamily="34" charset="0"/>
                <a:ea typeface="Aeonik" pitchFamily="34" charset="-122"/>
                <a:cs typeface="Aeonik" pitchFamily="34" charset="-120"/>
              </a:rPr>
              <a:t>01:26 / Maya</a:t>
            </a:r>
            <a:endParaRPr lang="en-US" sz="907" dirty="0"/>
          </a:p>
        </p:txBody>
      </p:sp>
      <p:sp>
        <p:nvSpPr>
          <p:cNvPr id="51" name="Text 5-30"/>
          <p:cNvSpPr/>
          <p:nvPr/>
        </p:nvSpPr>
        <p:spPr>
          <a:xfrm>
            <a:off x="6258611" y="5811469"/>
            <a:ext cx="2412302" cy="331241"/>
          </a:xfrm>
          <a:prstGeom prst="rect">
            <a:avLst/>
          </a:prstGeom>
          <a:noFill/>
          <a:ln/>
        </p:spPr>
        <p:txBody>
          <a:bodyPr wrap="square" lIns="0" tIns="0" rIns="0" bIns="0" rtlCol="0" anchor="t"/>
          <a:lstStyle/>
          <a:p>
            <a:pPr indent="0" marL="0">
              <a:lnSpc>
                <a:spcPct val="103000"/>
              </a:lnSpc>
              <a:buNone/>
            </a:pPr>
            <a:r>
              <a:rPr lang="en-US" altLang="en-US" sz="1247" b="1" dirty="0">
                <a:solidFill>
                  <a:srgbClr val="202020"/>
                </a:solidFill>
                <a:latin typeface="Aeonik" pitchFamily="34" charset="0"/>
                <a:ea typeface="Aeonik" pitchFamily="34" charset="-122"/>
                <a:cs typeface="Aeonik" pitchFamily="34" charset="-120"/>
              </a:rPr>
              <a:t>“First draft by Friday, maybe?”</a:t>
            </a:r>
            <a:endParaRPr lang="en-US" sz="1247" dirty="0"/>
          </a:p>
        </p:txBody>
      </p:sp>
      <p:sp>
        <p:nvSpPr>
          <p:cNvPr id="52" name="Text 5-31"/>
          <p:cNvSpPr/>
          <p:nvPr/>
        </p:nvSpPr>
        <p:spPr>
          <a:xfrm>
            <a:off x="6229807" y="6337135"/>
            <a:ext cx="2513114" cy="158420"/>
          </a:xfrm>
          <a:prstGeom prst="rect">
            <a:avLst/>
          </a:prstGeom>
          <a:noFill/>
          <a:ln/>
        </p:spPr>
        <p:txBody>
          <a:bodyPr wrap="square" lIns="0" tIns="0" rIns="0" bIns="0" rtlCol="0" anchor="t"/>
          <a:lstStyle/>
          <a:p>
            <a:pPr indent="0" marL="0">
              <a:lnSpc>
                <a:spcPct val="103000"/>
              </a:lnSpc>
              <a:buNone/>
            </a:pPr>
            <a:r>
              <a:rPr lang="en-US" altLang="en-US" sz="794" dirty="0">
                <a:solidFill>
                  <a:srgbClr val="6D6D67"/>
                </a:solidFill>
                <a:latin typeface="Aeonik" pitchFamily="34" charset="0"/>
                <a:ea typeface="Aeonik" pitchFamily="34" charset="-122"/>
                <a:cs typeface="Aeonik" pitchFamily="34" charset="-120"/>
              </a:rPr>
              <a:t>Transcript linked to Due date</a:t>
            </a:r>
            <a:endParaRPr lang="en-US" sz="794" dirty="0"/>
          </a:p>
        </p:txBody>
      </p:sp>
      <p:sp>
        <p:nvSpPr>
          <p:cNvPr id="53" name="Mobile review screen"/>
          <p:cNvSpPr/>
          <p:nvPr/>
        </p:nvSpPr>
        <p:spPr>
          <a:xfrm>
            <a:off x="9546336" y="1865376"/>
            <a:ext cx="2167128" cy="4689887"/>
          </a:xfrm>
          <a:prstGeom prst="rect">
            <a:avLst/>
          </a:prstGeom>
          <a:solidFill>
            <a:srgbClr val="FFFFFF"/>
          </a:solidFill>
          <a:ln w="12700">
            <a:solidFill>
              <a:srgbClr val="FFFFFF">
                <a:alpha val="0"/>
              </a:srgbClr>
            </a:solidFill>
            <a:prstDash val="solid"/>
          </a:ln>
        </p:spPr>
      </p:sp>
      <p:sp>
        <p:nvSpPr>
          <p:cNvPr id="54" name="Mobile brand header"/>
          <p:cNvSpPr/>
          <p:nvPr/>
        </p:nvSpPr>
        <p:spPr>
          <a:xfrm>
            <a:off x="9546336" y="1865376"/>
            <a:ext cx="2167128" cy="622355"/>
          </a:xfrm>
          <a:prstGeom prst="rect">
            <a:avLst/>
          </a:prstGeom>
          <a:solidFill>
            <a:srgbClr val="202020"/>
          </a:solidFill>
          <a:ln w="12700">
            <a:solidFill>
              <a:srgbClr val="202020">
                <a:alpha val="0"/>
              </a:srgbClr>
            </a:solidFill>
            <a:prstDash val="solid"/>
          </a:ln>
        </p:spPr>
      </p:sp>
      <p:sp>
        <p:nvSpPr>
          <p:cNvPr id="55" name="Text 5-32"/>
          <p:cNvSpPr/>
          <p:nvPr/>
        </p:nvSpPr>
        <p:spPr>
          <a:xfrm>
            <a:off x="9685254" y="1959841"/>
            <a:ext cx="450096" cy="122248"/>
          </a:xfrm>
          <a:prstGeom prst="rect">
            <a:avLst/>
          </a:prstGeom>
          <a:noFill/>
          <a:ln/>
        </p:spPr>
        <p:txBody>
          <a:bodyPr wrap="square" lIns="0" tIns="0" rIns="0" bIns="0" rtlCol="0" anchor="t"/>
          <a:lstStyle/>
          <a:p>
            <a:pPr indent="0" marL="0">
              <a:lnSpc>
                <a:spcPct val="103000"/>
              </a:lnSpc>
              <a:buNone/>
            </a:pPr>
            <a:r>
              <a:rPr lang="en-US" altLang="en-US" sz="700" b="1" dirty="0">
                <a:solidFill>
                  <a:srgbClr val="FFFFFF"/>
                </a:solidFill>
                <a:latin typeface="Aeonik" pitchFamily="34" charset="0"/>
                <a:ea typeface="Aeonik" pitchFamily="34" charset="-122"/>
                <a:cs typeface="Aeonik" pitchFamily="34" charset="-120"/>
              </a:rPr>
              <a:t>9:41</a:t>
            </a:r>
            <a:endParaRPr lang="en-US" sz="700" dirty="0"/>
          </a:p>
        </p:txBody>
      </p:sp>
      <p:sp>
        <p:nvSpPr>
          <p:cNvPr id="56" name="Text 5-33"/>
          <p:cNvSpPr/>
          <p:nvPr/>
        </p:nvSpPr>
        <p:spPr>
          <a:xfrm>
            <a:off x="11235584" y="1959841"/>
            <a:ext cx="261167" cy="122248"/>
          </a:xfrm>
          <a:prstGeom prst="rect">
            <a:avLst/>
          </a:prstGeom>
          <a:noFill/>
          <a:ln/>
        </p:spPr>
        <p:txBody>
          <a:bodyPr wrap="square" lIns="0" tIns="0" rIns="0" bIns="0" rtlCol="0" anchor="t"/>
          <a:lstStyle/>
          <a:p>
            <a:pPr algn="r" indent="0" marL="0">
              <a:lnSpc>
                <a:spcPct val="103000"/>
              </a:lnSpc>
              <a:buNone/>
            </a:pPr>
            <a:r>
              <a:rPr lang="en-US" altLang="en-US" sz="613" b="1" dirty="0">
                <a:solidFill>
                  <a:srgbClr val="FFFFFF"/>
                </a:solidFill>
                <a:latin typeface="Aeonik" pitchFamily="34" charset="0"/>
                <a:ea typeface="Aeonik" pitchFamily="34" charset="-122"/>
                <a:cs typeface="Aeonik" pitchFamily="34" charset="-120"/>
              </a:rPr>
              <a:t>5G</a:t>
            </a:r>
            <a:endParaRPr lang="en-US" sz="613" dirty="0"/>
          </a:p>
        </p:txBody>
      </p:sp>
      <p:sp>
        <p:nvSpPr>
          <p:cNvPr id="57" name="Phone battery indicator"/>
          <p:cNvSpPr/>
          <p:nvPr/>
        </p:nvSpPr>
        <p:spPr>
          <a:xfrm>
            <a:off x="11541205" y="1982068"/>
            <a:ext cx="111135" cy="55567"/>
          </a:xfrm>
          <a:prstGeom prst="rect">
            <a:avLst/>
          </a:prstGeom>
          <a:solidFill>
            <a:srgbClr val="FFFFFF"/>
          </a:solidFill>
          <a:ln w="12700">
            <a:solidFill>
              <a:srgbClr val="FFFFFF">
                <a:alpha val="0"/>
              </a:srgbClr>
            </a:solidFill>
            <a:prstDash val="solid"/>
          </a:ln>
        </p:spPr>
      </p:sp>
      <p:pic>
        <p:nvPicPr>
          <p:cNvPr id="58" name="Approved Fieldnote logo lockup" descr="Fieldnote approved square symbol and custom wordmark">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79698" y="2232121"/>
            <a:ext cx="1022440" cy="162277"/>
          </a:xfrm>
          <a:prstGeom prst="rect">
            <a:avLst/>
          </a:prstGeom>
        </p:spPr>
      </p:pic>
      <p:sp>
        <p:nvSpPr>
          <p:cNvPr id="59" name="Text 5-34"/>
          <p:cNvSpPr/>
          <p:nvPr/>
        </p:nvSpPr>
        <p:spPr>
          <a:xfrm>
            <a:off x="11418957" y="2215451"/>
            <a:ext cx="172259" cy="155589"/>
          </a:xfrm>
          <a:prstGeom prst="rect">
            <a:avLst/>
          </a:prstGeom>
          <a:noFill/>
          <a:ln/>
        </p:spPr>
        <p:txBody>
          <a:bodyPr wrap="square" lIns="0" tIns="0" rIns="0" bIns="0" rtlCol="0" anchor="t"/>
          <a:lstStyle/>
          <a:p>
            <a:pPr algn="r" indent="0" marL="0">
              <a:lnSpc>
                <a:spcPct val="103000"/>
              </a:lnSpc>
              <a:buNone/>
            </a:pPr>
            <a:r>
              <a:rPr lang="en-US" altLang="en-US" sz="1006" b="1" dirty="0">
                <a:solidFill>
                  <a:srgbClr val="FFFFFF"/>
                </a:solidFill>
                <a:latin typeface="Aeonik" pitchFamily="34" charset="0"/>
                <a:ea typeface="Aeonik" pitchFamily="34" charset="-122"/>
                <a:cs typeface="Aeonik" pitchFamily="34" charset="-120"/>
              </a:rPr>
              <a:t>···</a:t>
            </a:r>
            <a:endParaRPr lang="en-US" sz="1006" dirty="0"/>
          </a:p>
        </p:txBody>
      </p:sp>
      <p:sp>
        <p:nvSpPr>
          <p:cNvPr id="60" name="Product interface divider"/>
          <p:cNvSpPr/>
          <p:nvPr/>
        </p:nvSpPr>
        <p:spPr>
          <a:xfrm>
            <a:off x="9546336" y="2487731"/>
            <a:ext cx="2167128" cy="0"/>
          </a:xfrm>
          <a:prstGeom prst="line">
            <a:avLst/>
          </a:prstGeom>
          <a:noFill/>
          <a:ln w="5557">
            <a:solidFill>
              <a:srgbClr val="DADAD4"/>
            </a:solidFill>
            <a:prstDash val="solid"/>
          </a:ln>
        </p:spPr>
      </p:sp>
      <p:sp>
        <p:nvSpPr>
          <p:cNvPr id="61" name="Text 5-35"/>
          <p:cNvSpPr/>
          <p:nvPr/>
        </p:nvSpPr>
        <p:spPr>
          <a:xfrm>
            <a:off x="9679698" y="2626649"/>
            <a:ext cx="1878178" cy="161145"/>
          </a:xfrm>
          <a:prstGeom prst="rect">
            <a:avLst/>
          </a:prstGeom>
          <a:noFill/>
          <a:ln/>
        </p:spPr>
        <p:txBody>
          <a:bodyPr wrap="square" lIns="0" tIns="0" rIns="0" bIns="0" rtlCol="0" anchor="t"/>
          <a:lstStyle/>
          <a:p>
            <a:pPr indent="0" marL="0">
              <a:lnSpc>
                <a:spcPct val="103000"/>
              </a:lnSpc>
              <a:buNone/>
            </a:pPr>
            <a:r>
              <a:rPr lang="en-US" altLang="en-US" sz="831" dirty="0">
                <a:solidFill>
                  <a:srgbClr val="6D6D67"/>
                </a:solidFill>
                <a:latin typeface="Aeonik" pitchFamily="34" charset="0"/>
                <a:ea typeface="Aeonik" pitchFamily="34" charset="-122"/>
                <a:cs typeface="Aeonik" pitchFamily="34" charset="-120"/>
              </a:rPr>
              <a:t>‹  Team check-in</a:t>
            </a:r>
            <a:endParaRPr lang="en-US" sz="831" dirty="0"/>
          </a:p>
        </p:txBody>
      </p:sp>
      <p:sp>
        <p:nvSpPr>
          <p:cNvPr id="62" name="Text 5-36"/>
          <p:cNvSpPr/>
          <p:nvPr/>
        </p:nvSpPr>
        <p:spPr>
          <a:xfrm>
            <a:off x="9679698" y="2904486"/>
            <a:ext cx="1900405" cy="288950"/>
          </a:xfrm>
          <a:prstGeom prst="rect">
            <a:avLst/>
          </a:prstGeom>
          <a:noFill/>
          <a:ln/>
        </p:spPr>
        <p:txBody>
          <a:bodyPr wrap="square" lIns="0" tIns="0" rIns="0" bIns="0" rtlCol="0" anchor="t"/>
          <a:lstStyle/>
          <a:p>
            <a:pPr indent="0" marL="0">
              <a:lnSpc>
                <a:spcPct val="103000"/>
              </a:lnSpc>
              <a:buNone/>
            </a:pPr>
            <a:r>
              <a:rPr lang="en-US" altLang="en-US" sz="1575" b="1" spc="-40" kern="0" dirty="0">
                <a:solidFill>
                  <a:srgbClr val="202020"/>
                </a:solidFill>
                <a:latin typeface="Aeonik" pitchFamily="34" charset="0"/>
                <a:ea typeface="Aeonik" pitchFamily="34" charset="-122"/>
                <a:cs typeface="Aeonik" pitchFamily="34" charset="-120"/>
              </a:rPr>
              <a:t>Review due date</a:t>
            </a:r>
            <a:endParaRPr lang="en-US" sz="1575" dirty="0"/>
          </a:p>
        </p:txBody>
      </p:sp>
      <p:sp>
        <p:nvSpPr>
          <p:cNvPr id="63" name="Text 5-37"/>
          <p:cNvSpPr/>
          <p:nvPr/>
        </p:nvSpPr>
        <p:spPr>
          <a:xfrm>
            <a:off x="9679698" y="3249004"/>
            <a:ext cx="1900405" cy="300064"/>
          </a:xfrm>
          <a:prstGeom prst="rect">
            <a:avLst/>
          </a:prstGeom>
          <a:noFill/>
          <a:ln/>
        </p:spPr>
        <p:txBody>
          <a:bodyPr wrap="square" lIns="0" tIns="0" rIns="0" bIns="0" rtlCol="0" anchor="t"/>
          <a:lstStyle/>
          <a:p>
            <a:pPr indent="0" marL="0">
              <a:lnSpc>
                <a:spcPct val="103000"/>
              </a:lnSpc>
              <a:buNone/>
            </a:pPr>
            <a:r>
              <a:rPr lang="en-US" altLang="en-US" sz="875" dirty="0">
                <a:solidFill>
                  <a:srgbClr val="6D6D67"/>
                </a:solidFill>
                <a:latin typeface="Aeonik" pitchFamily="34" charset="0"/>
                <a:ea typeface="Aeonik" pitchFamily="34" charset="-122"/>
                <a:cs typeface="Aeonik" pitchFamily="34" charset="-120"/>
              </a:rPr>
              <a:t>AI flagged a tentative date.</a:t>
            </a:r>
            <a:endParaRPr lang="en-US" sz="875" dirty="0"/>
          </a:p>
          <a:p>
            <a:pPr indent="0" marL="0">
              <a:lnSpc>
                <a:spcPct val="103000"/>
              </a:lnSpc>
              <a:buNone/>
            </a:pPr>
            <a:r>
              <a:rPr lang="en-US" altLang="en-US" sz="875" dirty="0">
                <a:solidFill>
                  <a:srgbClr val="6D6D67"/>
                </a:solidFill>
                <a:latin typeface="Aeonik" pitchFamily="34" charset="0"/>
                <a:ea typeface="Aeonik" pitchFamily="34" charset="-122"/>
                <a:cs typeface="Aeonik" pitchFamily="34" charset="-120"/>
              </a:rPr>
              <a:t>Confirm it with Maya.</a:t>
            </a:r>
            <a:endParaRPr lang="en-US" sz="875" dirty="0"/>
          </a:p>
        </p:txBody>
      </p:sp>
      <p:sp>
        <p:nvSpPr>
          <p:cNvPr id="64" name="Product interface divider"/>
          <p:cNvSpPr/>
          <p:nvPr/>
        </p:nvSpPr>
        <p:spPr>
          <a:xfrm>
            <a:off x="9679698" y="3676873"/>
            <a:ext cx="1900405" cy="0"/>
          </a:xfrm>
          <a:prstGeom prst="line">
            <a:avLst/>
          </a:prstGeom>
          <a:noFill/>
          <a:ln w="5557">
            <a:solidFill>
              <a:srgbClr val="DADAD4"/>
            </a:solidFill>
            <a:prstDash val="solid"/>
          </a:ln>
        </p:spPr>
      </p:sp>
      <p:sp>
        <p:nvSpPr>
          <p:cNvPr id="65" name="Text 5-38"/>
          <p:cNvSpPr/>
          <p:nvPr/>
        </p:nvSpPr>
        <p:spPr>
          <a:xfrm>
            <a:off x="9679698" y="3815791"/>
            <a:ext cx="1900405" cy="127805"/>
          </a:xfrm>
          <a:prstGeom prst="rect">
            <a:avLst/>
          </a:prstGeom>
          <a:noFill/>
          <a:ln/>
        </p:spPr>
        <p:txBody>
          <a:bodyPr wrap="square" lIns="0" tIns="0" rIns="0" bIns="0" rtlCol="0" anchor="t"/>
          <a:lstStyle/>
          <a:p>
            <a:pPr indent="0" marL="0">
              <a:lnSpc>
                <a:spcPct val="103000"/>
              </a:lnSpc>
              <a:buNone/>
            </a:pPr>
            <a:r>
              <a:rPr lang="en-US" altLang="en-US" sz="613" b="1" spc="80" kern="0" dirty="0">
                <a:solidFill>
                  <a:srgbClr val="6D6D67"/>
                </a:solidFill>
                <a:latin typeface="Aeonik" pitchFamily="34" charset="0"/>
                <a:ea typeface="Aeonik" pitchFamily="34" charset="-122"/>
                <a:cs typeface="Aeonik" pitchFamily="34" charset="-120"/>
              </a:rPr>
              <a:t>AI-SUGGESTED DATE</a:t>
            </a:r>
            <a:endParaRPr lang="en-US" sz="613" dirty="0"/>
          </a:p>
        </p:txBody>
      </p:sp>
      <p:sp>
        <p:nvSpPr>
          <p:cNvPr id="66" name="Text 5-39"/>
          <p:cNvSpPr/>
          <p:nvPr/>
        </p:nvSpPr>
        <p:spPr>
          <a:xfrm>
            <a:off x="9679698" y="4026947"/>
            <a:ext cx="1900405" cy="222270"/>
          </a:xfrm>
          <a:prstGeom prst="rect">
            <a:avLst/>
          </a:prstGeom>
          <a:noFill/>
          <a:ln/>
        </p:spPr>
        <p:txBody>
          <a:bodyPr wrap="square" lIns="0" tIns="0" rIns="0" bIns="0" rtlCol="0" anchor="t"/>
          <a:lstStyle/>
          <a:p>
            <a:pPr indent="0" marL="0">
              <a:lnSpc>
                <a:spcPct val="103000"/>
              </a:lnSpc>
              <a:buNone/>
            </a:pPr>
            <a:r>
              <a:rPr lang="en-US" altLang="en-US" sz="1269" b="1" dirty="0">
                <a:solidFill>
                  <a:srgbClr val="202020"/>
                </a:solidFill>
                <a:latin typeface="Aeonik" pitchFamily="34" charset="0"/>
                <a:ea typeface="Aeonik" pitchFamily="34" charset="-122"/>
                <a:cs typeface="Aeonik" pitchFamily="34" charset="-120"/>
              </a:rPr>
              <a:t>Friday first draft</a:t>
            </a:r>
            <a:endParaRPr lang="en-US" sz="1269" dirty="0"/>
          </a:p>
        </p:txBody>
      </p:sp>
      <p:sp>
        <p:nvSpPr>
          <p:cNvPr id="67" name="Mobile unresolved date status"/>
          <p:cNvSpPr/>
          <p:nvPr/>
        </p:nvSpPr>
        <p:spPr>
          <a:xfrm>
            <a:off x="9679698" y="4332568"/>
            <a:ext cx="1189142" cy="177816"/>
          </a:xfrm>
          <a:prstGeom prst="rect">
            <a:avLst/>
          </a:prstGeom>
          <a:solidFill>
            <a:srgbClr val="F5E900"/>
          </a:solidFill>
          <a:ln w="12700">
            <a:solidFill>
              <a:srgbClr val="F5E900">
                <a:alpha val="0"/>
              </a:srgbClr>
            </a:solidFill>
            <a:prstDash val="solid"/>
          </a:ln>
        </p:spPr>
      </p:sp>
      <p:sp>
        <p:nvSpPr>
          <p:cNvPr id="68" name="Text 5-40"/>
          <p:cNvSpPr/>
          <p:nvPr/>
        </p:nvSpPr>
        <p:spPr>
          <a:xfrm>
            <a:off x="9679698" y="4382579"/>
            <a:ext cx="1189142" cy="122248"/>
          </a:xfrm>
          <a:prstGeom prst="rect">
            <a:avLst/>
          </a:prstGeom>
          <a:noFill/>
          <a:ln/>
        </p:spPr>
        <p:txBody>
          <a:bodyPr wrap="square" lIns="0" tIns="0" rIns="0" bIns="0" rtlCol="0" anchor="t"/>
          <a:lstStyle/>
          <a:p>
            <a:pPr algn="ctr" indent="0" marL="0">
              <a:lnSpc>
                <a:spcPct val="103000"/>
              </a:lnSpc>
              <a:buNone/>
            </a:pPr>
            <a:r>
              <a:rPr lang="en-US" altLang="en-US" sz="656" b="1" dirty="0">
                <a:solidFill>
                  <a:srgbClr val="202020"/>
                </a:solidFill>
                <a:latin typeface="Aeonik" pitchFamily="34" charset="0"/>
                <a:ea typeface="Aeonik" pitchFamily="34" charset="-122"/>
                <a:cs typeface="Aeonik" pitchFamily="34" charset="-120"/>
              </a:rPr>
              <a:t>Needs confirmation</a:t>
            </a:r>
            <a:endParaRPr lang="en-US" sz="656" dirty="0"/>
          </a:p>
        </p:txBody>
      </p:sp>
      <p:sp>
        <p:nvSpPr>
          <p:cNvPr id="69" name="Mobile source quotation"/>
          <p:cNvSpPr/>
          <p:nvPr/>
        </p:nvSpPr>
        <p:spPr>
          <a:xfrm>
            <a:off x="9679698" y="4693756"/>
            <a:ext cx="1900405" cy="666809"/>
          </a:xfrm>
          <a:prstGeom prst="rect">
            <a:avLst/>
          </a:prstGeom>
          <a:solidFill>
            <a:srgbClr val="F6F6F2"/>
          </a:solidFill>
          <a:ln w="12700">
            <a:solidFill>
              <a:srgbClr val="F6F6F2">
                <a:alpha val="0"/>
              </a:srgbClr>
            </a:solidFill>
            <a:prstDash val="solid"/>
          </a:ln>
        </p:spPr>
      </p:sp>
      <p:sp>
        <p:nvSpPr>
          <p:cNvPr id="70" name="Text 5-41"/>
          <p:cNvSpPr/>
          <p:nvPr/>
        </p:nvSpPr>
        <p:spPr>
          <a:xfrm>
            <a:off x="9779719" y="4799334"/>
            <a:ext cx="1694805" cy="111135"/>
          </a:xfrm>
          <a:prstGeom prst="rect">
            <a:avLst/>
          </a:prstGeom>
          <a:noFill/>
          <a:ln/>
        </p:spPr>
        <p:txBody>
          <a:bodyPr wrap="square" lIns="0" tIns="0" rIns="0" bIns="0" rtlCol="0" anchor="t"/>
          <a:lstStyle/>
          <a:p>
            <a:pPr indent="0" marL="0">
              <a:lnSpc>
                <a:spcPct val="103000"/>
              </a:lnSpc>
              <a:buNone/>
            </a:pPr>
            <a:r>
              <a:rPr lang="en-US" altLang="en-US" sz="591" b="1" spc="40" kern="0" dirty="0">
                <a:solidFill>
                  <a:srgbClr val="6D6D67"/>
                </a:solidFill>
                <a:latin typeface="Aeonik" pitchFamily="34" charset="0"/>
                <a:ea typeface="Aeonik" pitchFamily="34" charset="-122"/>
                <a:cs typeface="Aeonik" pitchFamily="34" charset="-120"/>
              </a:rPr>
              <a:t>TRANSCRIPT / MAYA · 01:26</a:t>
            </a:r>
            <a:endParaRPr lang="en-US" sz="591" dirty="0"/>
          </a:p>
        </p:txBody>
      </p:sp>
      <p:sp>
        <p:nvSpPr>
          <p:cNvPr id="71" name="Text 5-42"/>
          <p:cNvSpPr/>
          <p:nvPr/>
        </p:nvSpPr>
        <p:spPr>
          <a:xfrm>
            <a:off x="9779719" y="4982706"/>
            <a:ext cx="1694805" cy="344518"/>
          </a:xfrm>
          <a:prstGeom prst="rect">
            <a:avLst/>
          </a:prstGeom>
          <a:noFill/>
          <a:ln/>
        </p:spPr>
        <p:txBody>
          <a:bodyPr wrap="square" lIns="0" tIns="0" rIns="0" bIns="0" rtlCol="0" anchor="t"/>
          <a:lstStyle/>
          <a:p>
            <a:pPr indent="0" marL="0">
              <a:lnSpc>
                <a:spcPct val="103000"/>
              </a:lnSpc>
              <a:buNone/>
            </a:pPr>
            <a:r>
              <a:rPr lang="en-US" altLang="en-US" sz="1006" b="1" dirty="0">
                <a:solidFill>
                  <a:srgbClr val="202020"/>
                </a:solidFill>
                <a:latin typeface="Aeonik" pitchFamily="34" charset="0"/>
                <a:ea typeface="Aeonik" pitchFamily="34" charset="-122"/>
                <a:cs typeface="Aeonik" pitchFamily="34" charset="-120"/>
              </a:rPr>
              <a:t>“First draft by</a:t>
            </a:r>
            <a:endParaRPr lang="en-US" sz="1006" dirty="0"/>
          </a:p>
          <a:p>
            <a:pPr indent="0" marL="0">
              <a:lnSpc>
                <a:spcPct val="103000"/>
              </a:lnSpc>
              <a:buNone/>
            </a:pPr>
            <a:r>
              <a:rPr lang="en-US" altLang="en-US" sz="1006" b="1" dirty="0">
                <a:solidFill>
                  <a:srgbClr val="202020"/>
                </a:solidFill>
                <a:latin typeface="Aeonik" pitchFamily="34" charset="0"/>
                <a:ea typeface="Aeonik" pitchFamily="34" charset="-122"/>
                <a:cs typeface="Aeonik" pitchFamily="34" charset="-120"/>
              </a:rPr>
              <a:t>Friday, maybe?”</a:t>
            </a:r>
            <a:endParaRPr lang="en-US" sz="1006" dirty="0"/>
          </a:p>
        </p:txBody>
      </p:sp>
      <p:sp>
        <p:nvSpPr>
          <p:cNvPr id="72" name="Text 5-43"/>
          <p:cNvSpPr/>
          <p:nvPr/>
        </p:nvSpPr>
        <p:spPr>
          <a:xfrm>
            <a:off x="9679698" y="5527267"/>
            <a:ext cx="1900405" cy="177816"/>
          </a:xfrm>
          <a:prstGeom prst="rect">
            <a:avLst/>
          </a:prstGeom>
          <a:noFill/>
          <a:ln/>
        </p:spPr>
        <p:txBody>
          <a:bodyPr wrap="square" lIns="0" tIns="0" rIns="0" bIns="0" rtlCol="0" anchor="t"/>
          <a:lstStyle/>
          <a:p>
            <a:pPr indent="0" marL="0">
              <a:lnSpc>
                <a:spcPct val="103000"/>
              </a:lnSpc>
              <a:buNone/>
            </a:pPr>
            <a:r>
              <a:rPr lang="en-US" altLang="en-US" sz="831" dirty="0">
                <a:solidFill>
                  <a:srgbClr val="202020"/>
                </a:solidFill>
                <a:latin typeface="Aeonik" pitchFamily="34" charset="0"/>
                <a:ea typeface="Aeonik" pitchFamily="34" charset="-122"/>
                <a:cs typeface="Aeonik" pitchFamily="34" charset="-120"/>
              </a:rPr>
              <a:t>Has Maya confirmed Friday?</a:t>
            </a:r>
            <a:endParaRPr lang="en-US" sz="831" dirty="0"/>
          </a:p>
        </p:txBody>
      </p:sp>
      <p:sp>
        <p:nvSpPr>
          <p:cNvPr id="73" name="Confirm date action"/>
          <p:cNvSpPr/>
          <p:nvPr/>
        </p:nvSpPr>
        <p:spPr>
          <a:xfrm>
            <a:off x="9679698" y="5810660"/>
            <a:ext cx="1900405" cy="283394"/>
          </a:xfrm>
          <a:prstGeom prst="rect">
            <a:avLst/>
          </a:prstGeom>
          <a:solidFill>
            <a:srgbClr val="202020"/>
          </a:solidFill>
          <a:ln w="12700">
            <a:solidFill>
              <a:srgbClr val="202020">
                <a:alpha val="0"/>
              </a:srgbClr>
            </a:solidFill>
            <a:prstDash val="solid"/>
          </a:ln>
        </p:spPr>
      </p:sp>
      <p:sp>
        <p:nvSpPr>
          <p:cNvPr id="74" name="Text 5-44"/>
          <p:cNvSpPr/>
          <p:nvPr/>
        </p:nvSpPr>
        <p:spPr>
          <a:xfrm>
            <a:off x="9679698" y="5899568"/>
            <a:ext cx="1900405" cy="150032"/>
          </a:xfrm>
          <a:prstGeom prst="rect">
            <a:avLst/>
          </a:prstGeom>
          <a:noFill/>
          <a:ln/>
        </p:spPr>
        <p:txBody>
          <a:bodyPr wrap="square" lIns="0" tIns="0" rIns="0" bIns="0" rtlCol="0" anchor="t"/>
          <a:lstStyle/>
          <a:p>
            <a:pPr algn="ctr" indent="0" marL="0">
              <a:lnSpc>
                <a:spcPct val="103000"/>
              </a:lnSpc>
              <a:buNone/>
            </a:pPr>
            <a:r>
              <a:rPr lang="en-US" altLang="en-US" sz="875" b="1" dirty="0">
                <a:solidFill>
                  <a:srgbClr val="FFFFFF"/>
                </a:solidFill>
                <a:latin typeface="Aeonik" pitchFamily="34" charset="0"/>
                <a:ea typeface="Aeonik" pitchFamily="34" charset="-122"/>
                <a:cs typeface="Aeonik" pitchFamily="34" charset="-120"/>
              </a:rPr>
              <a:t>Confirm date</a:t>
            </a:r>
            <a:endParaRPr lang="en-US" sz="875" dirty="0"/>
          </a:p>
        </p:txBody>
      </p:sp>
      <p:sp>
        <p:nvSpPr>
          <p:cNvPr id="75" name="Text 5-45"/>
          <p:cNvSpPr/>
          <p:nvPr/>
        </p:nvSpPr>
        <p:spPr>
          <a:xfrm>
            <a:off x="9679698" y="6210745"/>
            <a:ext cx="1900405" cy="155589"/>
          </a:xfrm>
          <a:prstGeom prst="rect">
            <a:avLst/>
          </a:prstGeom>
          <a:noFill/>
          <a:ln/>
        </p:spPr>
        <p:txBody>
          <a:bodyPr wrap="square" lIns="0" tIns="0" rIns="0" bIns="0" rtlCol="0" anchor="t"/>
          <a:lstStyle/>
          <a:p>
            <a:pPr algn="ctr" indent="0" marL="0">
              <a:lnSpc>
                <a:spcPct val="103000"/>
              </a:lnSpc>
              <a:buNone/>
            </a:pPr>
            <a:r>
              <a:rPr lang="en-US" altLang="en-US" sz="831" b="1" dirty="0">
                <a:solidFill>
                  <a:srgbClr val="202020"/>
                </a:solidFill>
                <a:latin typeface="Aeonik" pitchFamily="34" charset="0"/>
                <a:ea typeface="Aeonik" pitchFamily="34" charset="-122"/>
                <a:cs typeface="Aeonik" pitchFamily="34" charset="-120"/>
              </a:rPr>
              <a:t>Keep open</a:t>
            </a:r>
            <a:endParaRPr lang="en-US" sz="831" dirty="0"/>
          </a:p>
        </p:txBody>
      </p:sp>
      <p:sp>
        <p:nvSpPr>
          <p:cNvPr id="76" name="Text 5-46"/>
          <p:cNvSpPr/>
          <p:nvPr/>
        </p:nvSpPr>
        <p:spPr>
          <a:xfrm>
            <a:off x="411480" y="1609344"/>
            <a:ext cx="8138160" cy="173736"/>
          </a:xfrm>
          <a:prstGeom prst="rect">
            <a:avLst/>
          </a:prstGeom>
          <a:noFill/>
          <a:ln/>
        </p:spPr>
        <p:txBody>
          <a:bodyPr wrap="square" lIns="0" tIns="0" rIns="0" bIns="0" rtlCol="0" anchor="t"/>
          <a:lstStyle/>
          <a:p>
            <a:pPr indent="0" marL="0">
              <a:lnSpc>
                <a:spcPct val="100000"/>
              </a:lnSpc>
              <a:buNone/>
            </a:pPr>
            <a:r>
              <a:rPr lang="en-US" altLang="en-US" sz="1000" b="1" spc="40" kern="0" dirty="0">
                <a:solidFill>
                  <a:srgbClr val="B8B8B2"/>
                </a:solidFill>
                <a:latin typeface="Aeonik" pitchFamily="34" charset="0"/>
                <a:ea typeface="Aeonik" pitchFamily="34" charset="-122"/>
                <a:cs typeface="Aeonik" pitchFamily="34" charset="-120"/>
              </a:rPr>
              <a:t>DESKTOP / AI RECAP + TRANSCRIPT</a:t>
            </a:r>
            <a:endParaRPr lang="en-US" sz="1000" dirty="0"/>
          </a:p>
        </p:txBody>
      </p:sp>
      <p:sp>
        <p:nvSpPr>
          <p:cNvPr id="77" name="Text 5-47"/>
          <p:cNvSpPr/>
          <p:nvPr/>
        </p:nvSpPr>
        <p:spPr>
          <a:xfrm>
            <a:off x="9546336" y="1609344"/>
            <a:ext cx="2176272" cy="173736"/>
          </a:xfrm>
          <a:prstGeom prst="rect">
            <a:avLst/>
          </a:prstGeom>
          <a:noFill/>
          <a:ln/>
        </p:spPr>
        <p:txBody>
          <a:bodyPr wrap="square" lIns="0" tIns="0" rIns="0" bIns="0" rtlCol="0" anchor="t"/>
          <a:lstStyle/>
          <a:p>
            <a:pPr indent="0" marL="0">
              <a:lnSpc>
                <a:spcPct val="100000"/>
              </a:lnSpc>
              <a:buNone/>
            </a:pPr>
            <a:r>
              <a:rPr lang="en-US" altLang="en-US" sz="1000" b="1" spc="30" kern="0" dirty="0">
                <a:solidFill>
                  <a:srgbClr val="B8B8B2"/>
                </a:solidFill>
                <a:latin typeface="Aeonik" pitchFamily="34" charset="0"/>
                <a:ea typeface="Aeonik" pitchFamily="34" charset="-122"/>
                <a:cs typeface="Aeonik" pitchFamily="34" charset="-120"/>
              </a:rPr>
              <a:t>PHONE / REVIEW</a:t>
            </a:r>
            <a:endParaRPr lang="en-US" sz="1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5E900"/>
        </a:solidFill>
      </p:bgPr>
    </p:bg>
    <p:spTree>
      <p:nvGrpSpPr>
        <p:cNvPr id="1" name=""/>
        <p:cNvGrpSpPr/>
        <p:nvPr/>
      </p:nvGrpSpPr>
      <p:grpSpPr>
        <a:xfrm>
          <a:off x="0" y="0"/>
          <a:ext cx="0" cy="0"/>
          <a:chOff x="0" y="0"/>
          <a:chExt cx="0" cy="0"/>
        </a:xfrm>
      </p:grpSpPr>
      <p:sp>
        <p:nvSpPr>
          <p:cNvPr id="2" name="Workflow brand grid / vertical"/>
          <p:cNvSpPr/>
          <p:nvPr/>
        </p:nvSpPr>
        <p:spPr>
          <a:xfrm>
            <a:off x="320040" y="0"/>
            <a:ext cx="0" cy="6858000"/>
          </a:xfrm>
          <a:prstGeom prst="line">
            <a:avLst/>
          </a:prstGeom>
          <a:noFill/>
          <a:ln w="6350">
            <a:solidFill>
              <a:srgbClr val="080808">
                <a:alpha val="15000"/>
              </a:srgbClr>
            </a:solidFill>
            <a:prstDash val="solid"/>
          </a:ln>
        </p:spPr>
      </p:sp>
      <p:sp>
        <p:nvSpPr>
          <p:cNvPr id="3" name="Workflow brand grid / vertical"/>
          <p:cNvSpPr/>
          <p:nvPr/>
        </p:nvSpPr>
        <p:spPr>
          <a:xfrm>
            <a:off x="896112" y="0"/>
            <a:ext cx="0" cy="6858000"/>
          </a:xfrm>
          <a:prstGeom prst="line">
            <a:avLst/>
          </a:prstGeom>
          <a:noFill/>
          <a:ln w="6350">
            <a:solidFill>
              <a:srgbClr val="080808">
                <a:alpha val="15000"/>
              </a:srgbClr>
            </a:solidFill>
            <a:prstDash val="solid"/>
          </a:ln>
        </p:spPr>
      </p:sp>
      <p:sp>
        <p:nvSpPr>
          <p:cNvPr id="4" name="Workflow brand grid / vertical"/>
          <p:cNvSpPr/>
          <p:nvPr/>
        </p:nvSpPr>
        <p:spPr>
          <a:xfrm>
            <a:off x="1472184" y="0"/>
            <a:ext cx="0" cy="6858000"/>
          </a:xfrm>
          <a:prstGeom prst="line">
            <a:avLst/>
          </a:prstGeom>
          <a:noFill/>
          <a:ln w="6350">
            <a:solidFill>
              <a:srgbClr val="080808">
                <a:alpha val="15000"/>
              </a:srgbClr>
            </a:solidFill>
            <a:prstDash val="solid"/>
          </a:ln>
        </p:spPr>
      </p:sp>
      <p:sp>
        <p:nvSpPr>
          <p:cNvPr id="5" name="Workflow brand grid / vertical"/>
          <p:cNvSpPr/>
          <p:nvPr/>
        </p:nvSpPr>
        <p:spPr>
          <a:xfrm>
            <a:off x="2048256" y="0"/>
            <a:ext cx="0" cy="6858000"/>
          </a:xfrm>
          <a:prstGeom prst="line">
            <a:avLst/>
          </a:prstGeom>
          <a:noFill/>
          <a:ln w="6350">
            <a:solidFill>
              <a:srgbClr val="080808">
                <a:alpha val="15000"/>
              </a:srgbClr>
            </a:solidFill>
            <a:prstDash val="solid"/>
          </a:ln>
        </p:spPr>
      </p:sp>
      <p:sp>
        <p:nvSpPr>
          <p:cNvPr id="6" name="Workflow brand grid / vertical"/>
          <p:cNvSpPr/>
          <p:nvPr/>
        </p:nvSpPr>
        <p:spPr>
          <a:xfrm>
            <a:off x="2624328" y="0"/>
            <a:ext cx="0" cy="6858000"/>
          </a:xfrm>
          <a:prstGeom prst="line">
            <a:avLst/>
          </a:prstGeom>
          <a:noFill/>
          <a:ln w="6350">
            <a:solidFill>
              <a:srgbClr val="080808">
                <a:alpha val="15000"/>
              </a:srgbClr>
            </a:solidFill>
            <a:prstDash val="solid"/>
          </a:ln>
        </p:spPr>
      </p:sp>
      <p:sp>
        <p:nvSpPr>
          <p:cNvPr id="7" name="Workflow brand grid / vertical"/>
          <p:cNvSpPr/>
          <p:nvPr/>
        </p:nvSpPr>
        <p:spPr>
          <a:xfrm>
            <a:off x="3200400" y="0"/>
            <a:ext cx="0" cy="6858000"/>
          </a:xfrm>
          <a:prstGeom prst="line">
            <a:avLst/>
          </a:prstGeom>
          <a:noFill/>
          <a:ln w="6350">
            <a:solidFill>
              <a:srgbClr val="080808">
                <a:alpha val="15000"/>
              </a:srgbClr>
            </a:solidFill>
            <a:prstDash val="solid"/>
          </a:ln>
        </p:spPr>
      </p:sp>
      <p:sp>
        <p:nvSpPr>
          <p:cNvPr id="8" name="Workflow brand grid / horizontal"/>
          <p:cNvSpPr/>
          <p:nvPr/>
        </p:nvSpPr>
        <p:spPr>
          <a:xfrm>
            <a:off x="0" y="18288"/>
            <a:ext cx="3200400" cy="0"/>
          </a:xfrm>
          <a:prstGeom prst="line">
            <a:avLst/>
          </a:prstGeom>
          <a:noFill/>
          <a:ln w="6350">
            <a:solidFill>
              <a:srgbClr val="080808">
                <a:alpha val="15000"/>
              </a:srgbClr>
            </a:solidFill>
            <a:prstDash val="solid"/>
          </a:ln>
        </p:spPr>
      </p:sp>
      <p:sp>
        <p:nvSpPr>
          <p:cNvPr id="9" name="Workflow brand grid / horizontal"/>
          <p:cNvSpPr/>
          <p:nvPr/>
        </p:nvSpPr>
        <p:spPr>
          <a:xfrm>
            <a:off x="0" y="594360"/>
            <a:ext cx="3200400" cy="0"/>
          </a:xfrm>
          <a:prstGeom prst="line">
            <a:avLst/>
          </a:prstGeom>
          <a:noFill/>
          <a:ln w="6350">
            <a:solidFill>
              <a:srgbClr val="080808">
                <a:alpha val="15000"/>
              </a:srgbClr>
            </a:solidFill>
            <a:prstDash val="solid"/>
          </a:ln>
        </p:spPr>
      </p:sp>
      <p:sp>
        <p:nvSpPr>
          <p:cNvPr id="10" name="Workflow brand grid / horizontal"/>
          <p:cNvSpPr/>
          <p:nvPr/>
        </p:nvSpPr>
        <p:spPr>
          <a:xfrm>
            <a:off x="0" y="1170432"/>
            <a:ext cx="3200400" cy="0"/>
          </a:xfrm>
          <a:prstGeom prst="line">
            <a:avLst/>
          </a:prstGeom>
          <a:noFill/>
          <a:ln w="6350">
            <a:solidFill>
              <a:srgbClr val="080808">
                <a:alpha val="15000"/>
              </a:srgbClr>
            </a:solidFill>
            <a:prstDash val="solid"/>
          </a:ln>
        </p:spPr>
      </p:sp>
      <p:sp>
        <p:nvSpPr>
          <p:cNvPr id="11" name="Workflow brand grid / horizontal"/>
          <p:cNvSpPr/>
          <p:nvPr/>
        </p:nvSpPr>
        <p:spPr>
          <a:xfrm>
            <a:off x="0" y="1746504"/>
            <a:ext cx="3200400" cy="0"/>
          </a:xfrm>
          <a:prstGeom prst="line">
            <a:avLst/>
          </a:prstGeom>
          <a:noFill/>
          <a:ln w="6350">
            <a:solidFill>
              <a:srgbClr val="080808">
                <a:alpha val="15000"/>
              </a:srgbClr>
            </a:solidFill>
            <a:prstDash val="solid"/>
          </a:ln>
        </p:spPr>
      </p:sp>
      <p:sp>
        <p:nvSpPr>
          <p:cNvPr id="12" name="Workflow brand grid / horizontal"/>
          <p:cNvSpPr/>
          <p:nvPr/>
        </p:nvSpPr>
        <p:spPr>
          <a:xfrm>
            <a:off x="0" y="2322576"/>
            <a:ext cx="3200400" cy="0"/>
          </a:xfrm>
          <a:prstGeom prst="line">
            <a:avLst/>
          </a:prstGeom>
          <a:noFill/>
          <a:ln w="6350">
            <a:solidFill>
              <a:srgbClr val="080808">
                <a:alpha val="15000"/>
              </a:srgbClr>
            </a:solidFill>
            <a:prstDash val="solid"/>
          </a:ln>
        </p:spPr>
      </p:sp>
      <p:sp>
        <p:nvSpPr>
          <p:cNvPr id="13" name="Workflow brand grid / horizontal"/>
          <p:cNvSpPr/>
          <p:nvPr/>
        </p:nvSpPr>
        <p:spPr>
          <a:xfrm>
            <a:off x="0" y="2898648"/>
            <a:ext cx="3200400" cy="0"/>
          </a:xfrm>
          <a:prstGeom prst="line">
            <a:avLst/>
          </a:prstGeom>
          <a:noFill/>
          <a:ln w="6350">
            <a:solidFill>
              <a:srgbClr val="080808">
                <a:alpha val="15000"/>
              </a:srgbClr>
            </a:solidFill>
            <a:prstDash val="solid"/>
          </a:ln>
        </p:spPr>
      </p:sp>
      <p:sp>
        <p:nvSpPr>
          <p:cNvPr id="14" name="Workflow brand grid / horizontal"/>
          <p:cNvSpPr/>
          <p:nvPr/>
        </p:nvSpPr>
        <p:spPr>
          <a:xfrm>
            <a:off x="0" y="3474720"/>
            <a:ext cx="3200400" cy="0"/>
          </a:xfrm>
          <a:prstGeom prst="line">
            <a:avLst/>
          </a:prstGeom>
          <a:noFill/>
          <a:ln w="6350">
            <a:solidFill>
              <a:srgbClr val="080808">
                <a:alpha val="15000"/>
              </a:srgbClr>
            </a:solidFill>
            <a:prstDash val="solid"/>
          </a:ln>
        </p:spPr>
      </p:sp>
      <p:sp>
        <p:nvSpPr>
          <p:cNvPr id="15" name="Workflow brand grid / horizontal"/>
          <p:cNvSpPr/>
          <p:nvPr/>
        </p:nvSpPr>
        <p:spPr>
          <a:xfrm>
            <a:off x="0" y="4050792"/>
            <a:ext cx="3200400" cy="0"/>
          </a:xfrm>
          <a:prstGeom prst="line">
            <a:avLst/>
          </a:prstGeom>
          <a:noFill/>
          <a:ln w="6350">
            <a:solidFill>
              <a:srgbClr val="080808">
                <a:alpha val="15000"/>
              </a:srgbClr>
            </a:solidFill>
            <a:prstDash val="solid"/>
          </a:ln>
        </p:spPr>
      </p:sp>
      <p:sp>
        <p:nvSpPr>
          <p:cNvPr id="16" name="Workflow brand grid / horizontal"/>
          <p:cNvSpPr/>
          <p:nvPr/>
        </p:nvSpPr>
        <p:spPr>
          <a:xfrm>
            <a:off x="0" y="4626864"/>
            <a:ext cx="3200400" cy="0"/>
          </a:xfrm>
          <a:prstGeom prst="line">
            <a:avLst/>
          </a:prstGeom>
          <a:noFill/>
          <a:ln w="6350">
            <a:solidFill>
              <a:srgbClr val="080808">
                <a:alpha val="15000"/>
              </a:srgbClr>
            </a:solidFill>
            <a:prstDash val="solid"/>
          </a:ln>
        </p:spPr>
      </p:sp>
      <p:sp>
        <p:nvSpPr>
          <p:cNvPr id="17" name="Workflow brand grid / horizontal"/>
          <p:cNvSpPr/>
          <p:nvPr/>
        </p:nvSpPr>
        <p:spPr>
          <a:xfrm>
            <a:off x="0" y="5202936"/>
            <a:ext cx="3200400" cy="0"/>
          </a:xfrm>
          <a:prstGeom prst="line">
            <a:avLst/>
          </a:prstGeom>
          <a:noFill/>
          <a:ln w="6350">
            <a:solidFill>
              <a:srgbClr val="080808">
                <a:alpha val="15000"/>
              </a:srgbClr>
            </a:solidFill>
            <a:prstDash val="solid"/>
          </a:ln>
        </p:spPr>
      </p:sp>
      <p:sp>
        <p:nvSpPr>
          <p:cNvPr id="18" name="Workflow brand grid / horizontal"/>
          <p:cNvSpPr/>
          <p:nvPr/>
        </p:nvSpPr>
        <p:spPr>
          <a:xfrm>
            <a:off x="0" y="5779008"/>
            <a:ext cx="3200400" cy="0"/>
          </a:xfrm>
          <a:prstGeom prst="line">
            <a:avLst/>
          </a:prstGeom>
          <a:noFill/>
          <a:ln w="6350">
            <a:solidFill>
              <a:srgbClr val="080808">
                <a:alpha val="15000"/>
              </a:srgbClr>
            </a:solidFill>
            <a:prstDash val="solid"/>
          </a:ln>
        </p:spPr>
      </p:sp>
      <p:sp>
        <p:nvSpPr>
          <p:cNvPr id="19" name="Workflow brand grid / horizontal"/>
          <p:cNvSpPr/>
          <p:nvPr/>
        </p:nvSpPr>
        <p:spPr>
          <a:xfrm>
            <a:off x="0" y="6355080"/>
            <a:ext cx="3200400" cy="0"/>
          </a:xfrm>
          <a:prstGeom prst="line">
            <a:avLst/>
          </a:prstGeom>
          <a:noFill/>
          <a:ln w="6350">
            <a:solidFill>
              <a:srgbClr val="080808">
                <a:alpha val="15000"/>
              </a:srgbClr>
            </a:solidFill>
            <a:prstDash val="solid"/>
          </a:ln>
        </p:spPr>
      </p:sp>
      <p:sp>
        <p:nvSpPr>
          <p:cNvPr id="20" name="Text 6-1"/>
          <p:cNvSpPr/>
          <p:nvPr/>
        </p:nvSpPr>
        <p:spPr>
          <a:xfrm>
            <a:off x="411480" y="320040"/>
            <a:ext cx="1078992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080808"/>
                </a:solidFill>
                <a:latin typeface="Aeonik" pitchFamily="34" charset="0"/>
                <a:ea typeface="Aeonik" pitchFamily="34" charset="-122"/>
                <a:cs typeface="Aeonik" pitchFamily="34" charset="-120"/>
              </a:rPr>
              <a:t>FIELDNOTE / FROM MEETING TO NEXT STEPS</a:t>
            </a:r>
            <a:endParaRPr lang="en-US" sz="1150" dirty="0"/>
          </a:p>
        </p:txBody>
      </p:sp>
      <p:sp>
        <p:nvSpPr>
          <p:cNvPr id="21" name="Text 6-2"/>
          <p:cNvSpPr/>
          <p:nvPr/>
        </p:nvSpPr>
        <p:spPr>
          <a:xfrm>
            <a:off x="411480" y="804672"/>
            <a:ext cx="8046720" cy="1911096"/>
          </a:xfrm>
          <a:prstGeom prst="rect">
            <a:avLst/>
          </a:prstGeom>
          <a:noFill/>
          <a:ln/>
        </p:spPr>
        <p:txBody>
          <a:bodyPr wrap="square" lIns="0" tIns="0" rIns="0" bIns="0" rtlCol="0" anchor="t"/>
          <a:lstStyle/>
          <a:p>
            <a:pPr indent="0" marL="0">
              <a:lnSpc>
                <a:spcPct val="78000"/>
              </a:lnSpc>
              <a:buNone/>
            </a:pPr>
            <a:r>
              <a:rPr lang="en-US" altLang="en-US" sz="6200" b="1" spc="-149" kern="0" dirty="0">
                <a:solidFill>
                  <a:srgbClr val="080808"/>
                </a:solidFill>
                <a:latin typeface="Aeonik" pitchFamily="34" charset="0"/>
                <a:ea typeface="Aeonik" pitchFamily="34" charset="-122"/>
                <a:cs typeface="Aeonik" pitchFamily="34" charset="-120"/>
              </a:rPr>
              <a:t>CAPTURE. RECAP.</a:t>
            </a:r>
            <a:endParaRPr lang="en-US" sz="6200" dirty="0"/>
          </a:p>
          <a:p>
            <a:pPr indent="0" marL="0">
              <a:lnSpc>
                <a:spcPct val="78000"/>
              </a:lnSpc>
              <a:buNone/>
            </a:pPr>
            <a:r>
              <a:rPr lang="en-US" altLang="en-US" sz="6200" b="1" spc="-149" kern="0" dirty="0">
                <a:solidFill>
                  <a:srgbClr val="080808"/>
                </a:solidFill>
                <a:latin typeface="Aeonik" pitchFamily="34" charset="0"/>
                <a:ea typeface="Aeonik" pitchFamily="34" charset="-122"/>
                <a:cs typeface="Aeonik" pitchFamily="34" charset="-120"/>
              </a:rPr>
              <a:t>REVIEW. SHARE.</a:t>
            </a:r>
            <a:endParaRPr lang="en-US" sz="6200" dirty="0"/>
          </a:p>
        </p:txBody>
      </p:sp>
      <p:sp>
        <p:nvSpPr>
          <p:cNvPr id="22" name="Text 6-3"/>
          <p:cNvSpPr/>
          <p:nvPr/>
        </p:nvSpPr>
        <p:spPr>
          <a:xfrm>
            <a:off x="8705088" y="1051560"/>
            <a:ext cx="3017520" cy="1261872"/>
          </a:xfrm>
          <a:prstGeom prst="rect">
            <a:avLst/>
          </a:prstGeom>
          <a:noFill/>
          <a:ln/>
        </p:spPr>
        <p:txBody>
          <a:bodyPr wrap="square" lIns="0" tIns="0" rIns="0" bIns="0" rtlCol="0" anchor="t"/>
          <a:lstStyle/>
          <a:p>
            <a:pPr indent="0" marL="0">
              <a:lnSpc>
                <a:spcPct val="98000"/>
              </a:lnSpc>
              <a:buNone/>
            </a:pPr>
            <a:r>
              <a:rPr lang="en-US" altLang="en-US" sz="2200" dirty="0">
                <a:solidFill>
                  <a:srgbClr val="080808"/>
                </a:solidFill>
                <a:latin typeface="Aeonik" pitchFamily="34" charset="0"/>
                <a:ea typeface="Aeonik" pitchFamily="34" charset="-122"/>
                <a:cs typeface="Aeonik" pitchFamily="34" charset="-120"/>
              </a:rPr>
              <a:t>For weekly syncs,</a:t>
            </a:r>
            <a:endParaRPr lang="en-US" sz="2200" dirty="0"/>
          </a:p>
          <a:p>
            <a:pPr indent="0" marL="0">
              <a:lnSpc>
                <a:spcPct val="98000"/>
              </a:lnSpc>
              <a:buNone/>
            </a:pPr>
            <a:r>
              <a:rPr lang="en-US" altLang="en-US" sz="2200" dirty="0">
                <a:solidFill>
                  <a:srgbClr val="080808"/>
                </a:solidFill>
                <a:latin typeface="Aeonik" pitchFamily="34" charset="0"/>
                <a:ea typeface="Aeonik" pitchFamily="34" charset="-122"/>
                <a:cs typeface="Aeonik" pitchFamily="34" charset="-120"/>
              </a:rPr>
              <a:t>project meetings</a:t>
            </a:r>
            <a:endParaRPr lang="en-US" sz="2200" dirty="0"/>
          </a:p>
          <a:p>
            <a:pPr indent="0" marL="0">
              <a:lnSpc>
                <a:spcPct val="98000"/>
              </a:lnSpc>
              <a:buNone/>
            </a:pPr>
            <a:r>
              <a:rPr lang="en-US" altLang="en-US" sz="2200" dirty="0">
                <a:solidFill>
                  <a:srgbClr val="080808"/>
                </a:solidFill>
                <a:latin typeface="Aeonik" pitchFamily="34" charset="0"/>
                <a:ea typeface="Aeonik" pitchFamily="34" charset="-122"/>
                <a:cs typeface="Aeonik" pitchFamily="34" charset="-120"/>
              </a:rPr>
              <a:t>and 1:1s.</a:t>
            </a:r>
            <a:endParaRPr lang="en-US" sz="2200" dirty="0"/>
          </a:p>
        </p:txBody>
      </p:sp>
      <p:sp>
        <p:nvSpPr>
          <p:cNvPr id="23" name="Editorial rule"/>
          <p:cNvSpPr/>
          <p:nvPr/>
        </p:nvSpPr>
        <p:spPr>
          <a:xfrm>
            <a:off x="411480" y="3319272"/>
            <a:ext cx="2697480" cy="0"/>
          </a:xfrm>
          <a:prstGeom prst="line">
            <a:avLst/>
          </a:prstGeom>
          <a:noFill/>
          <a:ln w="8890">
            <a:solidFill>
              <a:srgbClr val="080808"/>
            </a:solidFill>
            <a:prstDash val="solid"/>
          </a:ln>
        </p:spPr>
      </p:sp>
      <p:sp>
        <p:nvSpPr>
          <p:cNvPr id="24" name="Text 6-4"/>
          <p:cNvSpPr/>
          <p:nvPr/>
        </p:nvSpPr>
        <p:spPr>
          <a:xfrm>
            <a:off x="411480" y="3511296"/>
            <a:ext cx="269748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080808"/>
                </a:solidFill>
                <a:latin typeface="Aeonik" pitchFamily="34" charset="0"/>
                <a:ea typeface="Aeonik" pitchFamily="34" charset="-122"/>
                <a:cs typeface="Aeonik" pitchFamily="34" charset="-120"/>
              </a:rPr>
              <a:t>01</a:t>
            </a:r>
            <a:endParaRPr lang="en-US" sz="1150" dirty="0"/>
          </a:p>
        </p:txBody>
      </p:sp>
      <p:sp>
        <p:nvSpPr>
          <p:cNvPr id="25" name="Text 6-5"/>
          <p:cNvSpPr/>
          <p:nvPr/>
        </p:nvSpPr>
        <p:spPr>
          <a:xfrm>
            <a:off x="411480" y="3913632"/>
            <a:ext cx="2697480" cy="548640"/>
          </a:xfrm>
          <a:prstGeom prst="rect">
            <a:avLst/>
          </a:prstGeom>
          <a:noFill/>
          <a:ln/>
        </p:spPr>
        <p:txBody>
          <a:bodyPr wrap="square" lIns="0" tIns="0" rIns="0" bIns="0" rtlCol="0" anchor="t"/>
          <a:lstStyle/>
          <a:p>
            <a:pPr indent="0" marL="0">
              <a:lnSpc>
                <a:spcPct val="100000"/>
              </a:lnSpc>
              <a:buNone/>
            </a:pPr>
            <a:r>
              <a:rPr lang="en-US" altLang="en-US" sz="3100" b="1" spc="-50" kern="0" dirty="0">
                <a:solidFill>
                  <a:srgbClr val="080808"/>
                </a:solidFill>
                <a:latin typeface="Aeonik" pitchFamily="34" charset="0"/>
                <a:ea typeface="Aeonik" pitchFamily="34" charset="-122"/>
                <a:cs typeface="Aeonik" pitchFamily="34" charset="-120"/>
              </a:rPr>
              <a:t>Capture</a:t>
            </a:r>
            <a:endParaRPr lang="en-US" sz="3100" dirty="0"/>
          </a:p>
        </p:txBody>
      </p:sp>
      <p:sp>
        <p:nvSpPr>
          <p:cNvPr id="26" name="Text 6-6"/>
          <p:cNvSpPr/>
          <p:nvPr/>
        </p:nvSpPr>
        <p:spPr>
          <a:xfrm>
            <a:off x="411480" y="4727448"/>
            <a:ext cx="2697480" cy="877824"/>
          </a:xfrm>
          <a:prstGeom prst="rect">
            <a:avLst/>
          </a:prstGeom>
          <a:noFill/>
          <a:ln/>
        </p:spPr>
        <p:txBody>
          <a:bodyPr wrap="square" lIns="0" tIns="0" rIns="0" bIns="0" rtlCol="0" anchor="t"/>
          <a:lstStyle/>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Record the meeting.</a:t>
            </a:r>
            <a:endParaRPr lang="en-US" sz="1750" dirty="0"/>
          </a:p>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Follow a live transcript.</a:t>
            </a:r>
            <a:endParaRPr lang="en-US" sz="1750" dirty="0"/>
          </a:p>
        </p:txBody>
      </p:sp>
      <p:sp>
        <p:nvSpPr>
          <p:cNvPr id="27" name="Editorial rule"/>
          <p:cNvSpPr/>
          <p:nvPr/>
        </p:nvSpPr>
        <p:spPr>
          <a:xfrm>
            <a:off x="3300984" y="3319272"/>
            <a:ext cx="2697480" cy="0"/>
          </a:xfrm>
          <a:prstGeom prst="line">
            <a:avLst/>
          </a:prstGeom>
          <a:noFill/>
          <a:ln w="8890">
            <a:solidFill>
              <a:srgbClr val="080808"/>
            </a:solidFill>
            <a:prstDash val="solid"/>
          </a:ln>
        </p:spPr>
      </p:sp>
      <p:sp>
        <p:nvSpPr>
          <p:cNvPr id="28" name="Text 6-7"/>
          <p:cNvSpPr/>
          <p:nvPr/>
        </p:nvSpPr>
        <p:spPr>
          <a:xfrm>
            <a:off x="3300984" y="3511296"/>
            <a:ext cx="269748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080808"/>
                </a:solidFill>
                <a:latin typeface="Aeonik" pitchFamily="34" charset="0"/>
                <a:ea typeface="Aeonik" pitchFamily="34" charset="-122"/>
                <a:cs typeface="Aeonik" pitchFamily="34" charset="-120"/>
              </a:rPr>
              <a:t>02</a:t>
            </a:r>
            <a:endParaRPr lang="en-US" sz="1150" dirty="0"/>
          </a:p>
        </p:txBody>
      </p:sp>
      <p:sp>
        <p:nvSpPr>
          <p:cNvPr id="29" name="Text 6-8"/>
          <p:cNvSpPr/>
          <p:nvPr/>
        </p:nvSpPr>
        <p:spPr>
          <a:xfrm>
            <a:off x="3300984" y="3913632"/>
            <a:ext cx="2697480" cy="548640"/>
          </a:xfrm>
          <a:prstGeom prst="rect">
            <a:avLst/>
          </a:prstGeom>
          <a:noFill/>
          <a:ln/>
        </p:spPr>
        <p:txBody>
          <a:bodyPr wrap="square" lIns="0" tIns="0" rIns="0" bIns="0" rtlCol="0" anchor="t"/>
          <a:lstStyle/>
          <a:p>
            <a:pPr indent="0" marL="0">
              <a:lnSpc>
                <a:spcPct val="100000"/>
              </a:lnSpc>
              <a:buNone/>
            </a:pPr>
            <a:r>
              <a:rPr lang="en-US" altLang="en-US" sz="3100" b="1" spc="-50" kern="0" dirty="0">
                <a:solidFill>
                  <a:srgbClr val="080808"/>
                </a:solidFill>
                <a:latin typeface="Aeonik" pitchFamily="34" charset="0"/>
                <a:ea typeface="Aeonik" pitchFamily="34" charset="-122"/>
                <a:cs typeface="Aeonik" pitchFamily="34" charset="-120"/>
              </a:rPr>
              <a:t>AI recap</a:t>
            </a:r>
            <a:endParaRPr lang="en-US" sz="3100" dirty="0"/>
          </a:p>
        </p:txBody>
      </p:sp>
      <p:sp>
        <p:nvSpPr>
          <p:cNvPr id="30" name="Text 6-9"/>
          <p:cNvSpPr/>
          <p:nvPr/>
        </p:nvSpPr>
        <p:spPr>
          <a:xfrm>
            <a:off x="3300984" y="4727448"/>
            <a:ext cx="2697480" cy="877824"/>
          </a:xfrm>
          <a:prstGeom prst="rect">
            <a:avLst/>
          </a:prstGeom>
          <a:noFill/>
          <a:ln/>
        </p:spPr>
        <p:txBody>
          <a:bodyPr wrap="square" lIns="0" tIns="0" rIns="0" bIns="0" rtlCol="0" anchor="t"/>
          <a:lstStyle/>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Get key points, decisions</a:t>
            </a:r>
            <a:endParaRPr lang="en-US" sz="1750" dirty="0"/>
          </a:p>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and proposed next steps.</a:t>
            </a:r>
            <a:endParaRPr lang="en-US" sz="1750" dirty="0"/>
          </a:p>
        </p:txBody>
      </p:sp>
      <p:sp>
        <p:nvSpPr>
          <p:cNvPr id="31" name="Editorial rule"/>
          <p:cNvSpPr/>
          <p:nvPr/>
        </p:nvSpPr>
        <p:spPr>
          <a:xfrm>
            <a:off x="6190488" y="3319272"/>
            <a:ext cx="2697480" cy="0"/>
          </a:xfrm>
          <a:prstGeom prst="line">
            <a:avLst/>
          </a:prstGeom>
          <a:noFill/>
          <a:ln w="8890">
            <a:solidFill>
              <a:srgbClr val="080808"/>
            </a:solidFill>
            <a:prstDash val="solid"/>
          </a:ln>
        </p:spPr>
      </p:sp>
      <p:sp>
        <p:nvSpPr>
          <p:cNvPr id="32" name="Text 6-10"/>
          <p:cNvSpPr/>
          <p:nvPr/>
        </p:nvSpPr>
        <p:spPr>
          <a:xfrm>
            <a:off x="6190488" y="3511296"/>
            <a:ext cx="269748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080808"/>
                </a:solidFill>
                <a:latin typeface="Aeonik" pitchFamily="34" charset="0"/>
                <a:ea typeface="Aeonik" pitchFamily="34" charset="-122"/>
                <a:cs typeface="Aeonik" pitchFamily="34" charset="-120"/>
              </a:rPr>
              <a:t>03</a:t>
            </a:r>
            <a:endParaRPr lang="en-US" sz="1150" dirty="0"/>
          </a:p>
        </p:txBody>
      </p:sp>
      <p:sp>
        <p:nvSpPr>
          <p:cNvPr id="33" name="Text 6-11"/>
          <p:cNvSpPr/>
          <p:nvPr/>
        </p:nvSpPr>
        <p:spPr>
          <a:xfrm>
            <a:off x="6190488" y="3913632"/>
            <a:ext cx="2697480" cy="548640"/>
          </a:xfrm>
          <a:prstGeom prst="rect">
            <a:avLst/>
          </a:prstGeom>
          <a:noFill/>
          <a:ln/>
        </p:spPr>
        <p:txBody>
          <a:bodyPr wrap="square" lIns="0" tIns="0" rIns="0" bIns="0" rtlCol="0" anchor="t"/>
          <a:lstStyle/>
          <a:p>
            <a:pPr indent="0" marL="0">
              <a:lnSpc>
                <a:spcPct val="100000"/>
              </a:lnSpc>
              <a:buNone/>
            </a:pPr>
            <a:r>
              <a:rPr lang="en-US" altLang="en-US" sz="3100" b="1" spc="-50" kern="0" dirty="0">
                <a:solidFill>
                  <a:srgbClr val="080808"/>
                </a:solidFill>
                <a:latin typeface="Aeonik" pitchFamily="34" charset="0"/>
                <a:ea typeface="Aeonik" pitchFamily="34" charset="-122"/>
                <a:cs typeface="Aeonik" pitchFamily="34" charset="-120"/>
              </a:rPr>
              <a:t>Review</a:t>
            </a:r>
            <a:endParaRPr lang="en-US" sz="3100" dirty="0"/>
          </a:p>
        </p:txBody>
      </p:sp>
      <p:sp>
        <p:nvSpPr>
          <p:cNvPr id="34" name="Text 6-12"/>
          <p:cNvSpPr/>
          <p:nvPr/>
        </p:nvSpPr>
        <p:spPr>
          <a:xfrm>
            <a:off x="6190488" y="4727448"/>
            <a:ext cx="2697480" cy="877824"/>
          </a:xfrm>
          <a:prstGeom prst="rect">
            <a:avLst/>
          </a:prstGeom>
          <a:noFill/>
          <a:ln/>
        </p:spPr>
        <p:txBody>
          <a:bodyPr wrap="square" lIns="0" tIns="0" rIns="0" bIns="0" rtlCol="0" anchor="t"/>
          <a:lstStyle/>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Check transcript context.</a:t>
            </a:r>
            <a:endParaRPr lang="en-US" sz="1750" dirty="0"/>
          </a:p>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Confirm owners and dates.</a:t>
            </a:r>
            <a:endParaRPr lang="en-US" sz="1750" dirty="0"/>
          </a:p>
        </p:txBody>
      </p:sp>
      <p:sp>
        <p:nvSpPr>
          <p:cNvPr id="35" name="Editorial rule"/>
          <p:cNvSpPr/>
          <p:nvPr/>
        </p:nvSpPr>
        <p:spPr>
          <a:xfrm>
            <a:off x="9079992" y="3319272"/>
            <a:ext cx="2697480" cy="0"/>
          </a:xfrm>
          <a:prstGeom prst="line">
            <a:avLst/>
          </a:prstGeom>
          <a:noFill/>
          <a:ln w="8890">
            <a:solidFill>
              <a:srgbClr val="080808"/>
            </a:solidFill>
            <a:prstDash val="solid"/>
          </a:ln>
        </p:spPr>
      </p:sp>
      <p:sp>
        <p:nvSpPr>
          <p:cNvPr id="36" name="Text 6-13"/>
          <p:cNvSpPr/>
          <p:nvPr/>
        </p:nvSpPr>
        <p:spPr>
          <a:xfrm>
            <a:off x="9079992" y="3511296"/>
            <a:ext cx="269748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080808"/>
                </a:solidFill>
                <a:latin typeface="Aeonik" pitchFamily="34" charset="0"/>
                <a:ea typeface="Aeonik" pitchFamily="34" charset="-122"/>
                <a:cs typeface="Aeonik" pitchFamily="34" charset="-120"/>
              </a:rPr>
              <a:t>04</a:t>
            </a:r>
            <a:endParaRPr lang="en-US" sz="1150" dirty="0"/>
          </a:p>
        </p:txBody>
      </p:sp>
      <p:sp>
        <p:nvSpPr>
          <p:cNvPr id="37" name="Text 6-14"/>
          <p:cNvSpPr/>
          <p:nvPr/>
        </p:nvSpPr>
        <p:spPr>
          <a:xfrm>
            <a:off x="9079992" y="3913632"/>
            <a:ext cx="2697480" cy="548640"/>
          </a:xfrm>
          <a:prstGeom prst="rect">
            <a:avLst/>
          </a:prstGeom>
          <a:noFill/>
          <a:ln/>
        </p:spPr>
        <p:txBody>
          <a:bodyPr wrap="square" lIns="0" tIns="0" rIns="0" bIns="0" rtlCol="0" anchor="t"/>
          <a:lstStyle/>
          <a:p>
            <a:pPr indent="0" marL="0">
              <a:lnSpc>
                <a:spcPct val="100000"/>
              </a:lnSpc>
              <a:buNone/>
            </a:pPr>
            <a:r>
              <a:rPr lang="en-US" altLang="en-US" sz="3100" b="1" spc="-50" kern="0" dirty="0">
                <a:solidFill>
                  <a:srgbClr val="080808"/>
                </a:solidFill>
                <a:latin typeface="Aeonik" pitchFamily="34" charset="0"/>
                <a:ea typeface="Aeonik" pitchFamily="34" charset="-122"/>
                <a:cs typeface="Aeonik" pitchFamily="34" charset="-120"/>
              </a:rPr>
              <a:t>Share</a:t>
            </a:r>
            <a:endParaRPr lang="en-US" sz="3100" dirty="0"/>
          </a:p>
        </p:txBody>
      </p:sp>
      <p:sp>
        <p:nvSpPr>
          <p:cNvPr id="38" name="Text 6-15"/>
          <p:cNvSpPr/>
          <p:nvPr/>
        </p:nvSpPr>
        <p:spPr>
          <a:xfrm>
            <a:off x="9079992" y="4727448"/>
            <a:ext cx="2697480" cy="877824"/>
          </a:xfrm>
          <a:prstGeom prst="rect">
            <a:avLst/>
          </a:prstGeom>
          <a:noFill/>
          <a:ln/>
        </p:spPr>
        <p:txBody>
          <a:bodyPr wrap="square" lIns="0" tIns="0" rIns="0" bIns="0" rtlCol="0" anchor="t"/>
          <a:lstStyle/>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Send the reviewed recap.</a:t>
            </a:r>
            <a:endParaRPr lang="en-US" sz="1750" dirty="0"/>
          </a:p>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Keep open questions visible.</a:t>
            </a:r>
            <a:endParaRPr lang="en-US" sz="1750" dirty="0"/>
          </a:p>
        </p:txBody>
      </p:sp>
      <p:sp>
        <p:nvSpPr>
          <p:cNvPr id="39" name="Workflow summary band"/>
          <p:cNvSpPr/>
          <p:nvPr/>
        </p:nvSpPr>
        <p:spPr>
          <a:xfrm>
            <a:off x="0" y="5961888"/>
            <a:ext cx="12192000" cy="896112"/>
          </a:xfrm>
          <a:prstGeom prst="rect">
            <a:avLst/>
          </a:prstGeom>
          <a:solidFill>
            <a:srgbClr val="080808"/>
          </a:solidFill>
          <a:ln w="12700">
            <a:solidFill>
              <a:srgbClr val="080808">
                <a:alpha val="0"/>
              </a:srgbClr>
            </a:solidFill>
            <a:prstDash val="solid"/>
          </a:ln>
        </p:spPr>
      </p:sp>
      <p:sp>
        <p:nvSpPr>
          <p:cNvPr id="40" name="Text 6-16"/>
          <p:cNvSpPr/>
          <p:nvPr/>
        </p:nvSpPr>
        <p:spPr>
          <a:xfrm>
            <a:off x="411480" y="6245352"/>
            <a:ext cx="11311128" cy="329184"/>
          </a:xfrm>
          <a:prstGeom prst="rect">
            <a:avLst/>
          </a:prstGeom>
          <a:noFill/>
          <a:ln/>
        </p:spPr>
        <p:txBody>
          <a:bodyPr wrap="square" lIns="0" tIns="0" rIns="0" bIns="0" rtlCol="0" anchor="t"/>
          <a:lstStyle/>
          <a:p>
            <a:pPr indent="0" marL="0">
              <a:lnSpc>
                <a:spcPct val="100000"/>
              </a:lnSpc>
              <a:buNone/>
            </a:pPr>
            <a:r>
              <a:rPr lang="en-US" altLang="en-US" sz="2100" dirty="0">
                <a:solidFill>
                  <a:srgbClr val="FFFFFF"/>
                </a:solidFill>
                <a:latin typeface="Aeonik" pitchFamily="34" charset="0"/>
                <a:ea typeface="Aeonik" pitchFamily="34" charset="-122"/>
                <a:cs typeface="Aeonik" pitchFamily="34" charset="-120"/>
              </a:rPr>
              <a:t>AI handles the first draft. Your team confirms the record.</a:t>
            </a:r>
            <a:endParaRPr lang="en-US" sz="21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80808"/>
        </a:solidFill>
      </p:bgPr>
    </p:bg>
    <p:spTree>
      <p:nvGrpSpPr>
        <p:cNvPr id="1" name=""/>
        <p:cNvGrpSpPr/>
        <p:nvPr/>
      </p:nvGrpSpPr>
      <p:grpSpPr>
        <a:xfrm>
          <a:off x="0" y="0"/>
          <a:ext cx="0" cy="0"/>
          <a:chOff x="0" y="0"/>
          <a:chExt cx="0" cy="0"/>
        </a:xfrm>
      </p:grpSpPr>
      <p:sp>
        <p:nvSpPr>
          <p:cNvPr id="2" name="Text 7-1"/>
          <p:cNvSpPr/>
          <p:nvPr/>
        </p:nvSpPr>
        <p:spPr>
          <a:xfrm>
            <a:off x="411480" y="310896"/>
            <a:ext cx="1083564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LIVE CAPTURE / PROPOSED EXPERIENCE</a:t>
            </a:r>
            <a:endParaRPr lang="en-US" sz="1150" dirty="0"/>
          </a:p>
        </p:txBody>
      </p:sp>
      <p:sp>
        <p:nvSpPr>
          <p:cNvPr id="3" name="Text 7-2"/>
          <p:cNvSpPr/>
          <p:nvPr/>
        </p:nvSpPr>
        <p:spPr>
          <a:xfrm>
            <a:off x="411480" y="749808"/>
            <a:ext cx="11292840" cy="1005840"/>
          </a:xfrm>
          <a:prstGeom prst="rect">
            <a:avLst/>
          </a:prstGeom>
          <a:noFill/>
          <a:ln/>
        </p:spPr>
        <p:txBody>
          <a:bodyPr wrap="square" lIns="0" tIns="0" rIns="0" bIns="0" rtlCol="0" anchor="t"/>
          <a:lstStyle/>
          <a:p>
            <a:pPr indent="0" marL="0">
              <a:lnSpc>
                <a:spcPct val="78000"/>
              </a:lnSpc>
              <a:buNone/>
            </a:pPr>
            <a:r>
              <a:rPr lang="en-US" altLang="en-US" sz="5100" b="1" spc="-122" kern="0" dirty="0">
                <a:solidFill>
                  <a:srgbClr val="FFFFFF"/>
                </a:solidFill>
                <a:latin typeface="Aeonik" pitchFamily="34" charset="0"/>
                <a:ea typeface="Aeonik" pitchFamily="34" charset="-122"/>
                <a:cs typeface="Aeonik" pitchFamily="34" charset="-120"/>
              </a:rPr>
              <a:t>STAY IN THE CONVERSATION</a:t>
            </a:r>
            <a:endParaRPr lang="en-US" sz="5100" dirty="0"/>
          </a:p>
        </p:txBody>
      </p:sp>
      <p:sp>
        <p:nvSpPr>
          <p:cNvPr id="4" name="Editorial rule"/>
          <p:cNvSpPr/>
          <p:nvPr/>
        </p:nvSpPr>
        <p:spPr>
          <a:xfrm>
            <a:off x="411480" y="2103120"/>
            <a:ext cx="3346704" cy="0"/>
          </a:xfrm>
          <a:prstGeom prst="line">
            <a:avLst/>
          </a:prstGeom>
          <a:noFill/>
          <a:ln w="8890">
            <a:solidFill>
              <a:srgbClr val="60605A"/>
            </a:solidFill>
            <a:prstDash val="solid"/>
          </a:ln>
        </p:spPr>
      </p:sp>
      <p:sp>
        <p:nvSpPr>
          <p:cNvPr id="5" name="Text 7-3"/>
          <p:cNvSpPr/>
          <p:nvPr/>
        </p:nvSpPr>
        <p:spPr>
          <a:xfrm>
            <a:off x="411480" y="2276856"/>
            <a:ext cx="3346704" cy="402336"/>
          </a:xfrm>
          <a:prstGeom prst="rect">
            <a:avLst/>
          </a:prstGeom>
          <a:noFill/>
          <a:ln/>
        </p:spPr>
        <p:txBody>
          <a:bodyPr wrap="square" lIns="0" tIns="0" rIns="0" bIns="0" rtlCol="0" anchor="t"/>
          <a:lstStyle/>
          <a:p>
            <a:pPr indent="0" marL="0">
              <a:lnSpc>
                <a:spcPct val="100000"/>
              </a:lnSpc>
              <a:buNone/>
            </a:pPr>
            <a:r>
              <a:rPr lang="en-US" altLang="en-US" sz="2400" b="1" dirty="0">
                <a:solidFill>
                  <a:srgbClr val="FFFFFF"/>
                </a:solidFill>
                <a:latin typeface="Aeonik" pitchFamily="34" charset="0"/>
                <a:ea typeface="Aeonik" pitchFamily="34" charset="-122"/>
                <a:cs typeface="Aeonik" pitchFamily="34" charset="-120"/>
              </a:rPr>
              <a:t>Start capture</a:t>
            </a:r>
            <a:endParaRPr lang="en-US" sz="2400" dirty="0"/>
          </a:p>
        </p:txBody>
      </p:sp>
      <p:sp>
        <p:nvSpPr>
          <p:cNvPr id="6" name="Text 7-4"/>
          <p:cNvSpPr/>
          <p:nvPr/>
        </p:nvSpPr>
        <p:spPr>
          <a:xfrm>
            <a:off x="411480" y="2752344"/>
            <a:ext cx="3346704" cy="557784"/>
          </a:xfrm>
          <a:prstGeom prst="rect">
            <a:avLst/>
          </a:prstGeom>
          <a:noFill/>
          <a:ln/>
        </p:spPr>
        <p:txBody>
          <a:bodyPr wrap="square" lIns="0" tIns="0" rIns="0" bIns="0" rtlCol="0" anchor="t"/>
          <a:lstStyle/>
          <a:p>
            <a:pPr indent="0" marL="0">
              <a:lnSpc>
                <a:spcPct val="100000"/>
              </a:lnSpc>
              <a:buNone/>
            </a:pPr>
            <a:r>
              <a:rPr lang="en-US" altLang="en-US" sz="1650" dirty="0">
                <a:solidFill>
                  <a:srgbClr val="B8B8B2"/>
                </a:solidFill>
                <a:latin typeface="Aeonik" pitchFamily="34" charset="0"/>
                <a:ea typeface="Aeonik" pitchFamily="34" charset="-122"/>
                <a:cs typeface="Aeonik" pitchFamily="34" charset="-120"/>
              </a:rPr>
              <a:t>Let everyone know the</a:t>
            </a:r>
            <a:endParaRPr lang="en-US" sz="1650" dirty="0"/>
          </a:p>
          <a:p>
            <a:pPr indent="0" marL="0">
              <a:lnSpc>
                <a:spcPct val="100000"/>
              </a:lnSpc>
              <a:buNone/>
            </a:pPr>
            <a:r>
              <a:rPr lang="en-US" altLang="en-US" sz="1650" dirty="0">
                <a:solidFill>
                  <a:srgbClr val="B8B8B2"/>
                </a:solidFill>
                <a:latin typeface="Aeonik" pitchFamily="34" charset="0"/>
                <a:ea typeface="Aeonik" pitchFamily="34" charset="-122"/>
                <a:cs typeface="Aeonik" pitchFamily="34" charset="-120"/>
              </a:rPr>
              <a:t>meeting is being recorded.</a:t>
            </a:r>
            <a:endParaRPr lang="en-US" sz="1650" dirty="0"/>
          </a:p>
        </p:txBody>
      </p:sp>
      <p:sp>
        <p:nvSpPr>
          <p:cNvPr id="7" name="Editorial rule"/>
          <p:cNvSpPr/>
          <p:nvPr/>
        </p:nvSpPr>
        <p:spPr>
          <a:xfrm>
            <a:off x="411480" y="3374136"/>
            <a:ext cx="3346704" cy="0"/>
          </a:xfrm>
          <a:prstGeom prst="line">
            <a:avLst/>
          </a:prstGeom>
          <a:noFill/>
          <a:ln w="8890">
            <a:solidFill>
              <a:srgbClr val="60605A"/>
            </a:solidFill>
            <a:prstDash val="solid"/>
          </a:ln>
        </p:spPr>
      </p:sp>
      <p:sp>
        <p:nvSpPr>
          <p:cNvPr id="8" name="Text 7-5"/>
          <p:cNvSpPr/>
          <p:nvPr/>
        </p:nvSpPr>
        <p:spPr>
          <a:xfrm>
            <a:off x="411480" y="3547872"/>
            <a:ext cx="3346704" cy="402336"/>
          </a:xfrm>
          <a:prstGeom prst="rect">
            <a:avLst/>
          </a:prstGeom>
          <a:noFill/>
          <a:ln/>
        </p:spPr>
        <p:txBody>
          <a:bodyPr wrap="square" lIns="0" tIns="0" rIns="0" bIns="0" rtlCol="0" anchor="t"/>
          <a:lstStyle/>
          <a:p>
            <a:pPr indent="0" marL="0">
              <a:lnSpc>
                <a:spcPct val="100000"/>
              </a:lnSpc>
              <a:buNone/>
            </a:pPr>
            <a:r>
              <a:rPr lang="en-US" altLang="en-US" sz="2400" b="1" dirty="0">
                <a:solidFill>
                  <a:srgbClr val="FFFFFF"/>
                </a:solidFill>
                <a:latin typeface="Aeonik" pitchFamily="34" charset="0"/>
                <a:ea typeface="Aeonik" pitchFamily="34" charset="-122"/>
                <a:cs typeface="Aeonik" pitchFamily="34" charset="-120"/>
              </a:rPr>
              <a:t>Follow along</a:t>
            </a:r>
            <a:endParaRPr lang="en-US" sz="2400" dirty="0"/>
          </a:p>
        </p:txBody>
      </p:sp>
      <p:sp>
        <p:nvSpPr>
          <p:cNvPr id="9" name="Text 7-6"/>
          <p:cNvSpPr/>
          <p:nvPr/>
        </p:nvSpPr>
        <p:spPr>
          <a:xfrm>
            <a:off x="411480" y="4023360"/>
            <a:ext cx="3346704" cy="557784"/>
          </a:xfrm>
          <a:prstGeom prst="rect">
            <a:avLst/>
          </a:prstGeom>
          <a:noFill/>
          <a:ln/>
        </p:spPr>
        <p:txBody>
          <a:bodyPr wrap="square" lIns="0" tIns="0" rIns="0" bIns="0" rtlCol="0" anchor="t"/>
          <a:lstStyle/>
          <a:p>
            <a:pPr indent="0" marL="0">
              <a:lnSpc>
                <a:spcPct val="100000"/>
              </a:lnSpc>
              <a:buNone/>
            </a:pPr>
            <a:r>
              <a:rPr lang="en-US" altLang="en-US" sz="1650" dirty="0">
                <a:solidFill>
                  <a:srgbClr val="B8B8B2"/>
                </a:solidFill>
                <a:latin typeface="Aeonik" pitchFamily="34" charset="0"/>
                <a:ea typeface="Aeonik" pitchFamily="34" charset="-122"/>
                <a:cs typeface="Aeonik" pitchFamily="34" charset="-120"/>
              </a:rPr>
              <a:t>See the live transcript</a:t>
            </a:r>
            <a:endParaRPr lang="en-US" sz="1650" dirty="0"/>
          </a:p>
          <a:p>
            <a:pPr indent="0" marL="0">
              <a:lnSpc>
                <a:spcPct val="100000"/>
              </a:lnSpc>
              <a:buNone/>
            </a:pPr>
            <a:r>
              <a:rPr lang="en-US" altLang="en-US" sz="1650" dirty="0">
                <a:solidFill>
                  <a:srgbClr val="B8B8B2"/>
                </a:solidFill>
                <a:latin typeface="Aeonik" pitchFamily="34" charset="0"/>
                <a:ea typeface="Aeonik" pitchFamily="34" charset="-122"/>
                <a:cs typeface="Aeonik" pitchFamily="34" charset="-120"/>
              </a:rPr>
              <a:t>and AI notes.</a:t>
            </a:r>
            <a:endParaRPr lang="en-US" sz="1650" dirty="0"/>
          </a:p>
        </p:txBody>
      </p:sp>
      <p:sp>
        <p:nvSpPr>
          <p:cNvPr id="10" name="Editorial rule"/>
          <p:cNvSpPr/>
          <p:nvPr/>
        </p:nvSpPr>
        <p:spPr>
          <a:xfrm>
            <a:off x="411480" y="4645152"/>
            <a:ext cx="3346704" cy="0"/>
          </a:xfrm>
          <a:prstGeom prst="line">
            <a:avLst/>
          </a:prstGeom>
          <a:noFill/>
          <a:ln w="8890">
            <a:solidFill>
              <a:srgbClr val="60605A"/>
            </a:solidFill>
            <a:prstDash val="solid"/>
          </a:ln>
        </p:spPr>
      </p:sp>
      <p:sp>
        <p:nvSpPr>
          <p:cNvPr id="11" name="Text 7-7"/>
          <p:cNvSpPr/>
          <p:nvPr/>
        </p:nvSpPr>
        <p:spPr>
          <a:xfrm>
            <a:off x="411480" y="4818888"/>
            <a:ext cx="3346704" cy="402336"/>
          </a:xfrm>
          <a:prstGeom prst="rect">
            <a:avLst/>
          </a:prstGeom>
          <a:noFill/>
          <a:ln/>
        </p:spPr>
        <p:txBody>
          <a:bodyPr wrap="square" lIns="0" tIns="0" rIns="0" bIns="0" rtlCol="0" anchor="t"/>
          <a:lstStyle/>
          <a:p>
            <a:pPr indent="0" marL="0">
              <a:lnSpc>
                <a:spcPct val="100000"/>
              </a:lnSpc>
              <a:buNone/>
            </a:pPr>
            <a:r>
              <a:rPr lang="en-US" altLang="en-US" sz="2400" b="1" dirty="0">
                <a:solidFill>
                  <a:srgbClr val="FFFFFF"/>
                </a:solidFill>
                <a:latin typeface="Aeonik" pitchFamily="34" charset="0"/>
                <a:ea typeface="Aeonik" pitchFamily="34" charset="-122"/>
                <a:cs typeface="Aeonik" pitchFamily="34" charset="-120"/>
              </a:rPr>
              <a:t>Stop when ready</a:t>
            </a:r>
            <a:endParaRPr lang="en-US" sz="2400" dirty="0"/>
          </a:p>
        </p:txBody>
      </p:sp>
      <p:sp>
        <p:nvSpPr>
          <p:cNvPr id="12" name="Text 7-8"/>
          <p:cNvSpPr/>
          <p:nvPr/>
        </p:nvSpPr>
        <p:spPr>
          <a:xfrm>
            <a:off x="411480" y="5294376"/>
            <a:ext cx="3346704" cy="557784"/>
          </a:xfrm>
          <a:prstGeom prst="rect">
            <a:avLst/>
          </a:prstGeom>
          <a:noFill/>
          <a:ln/>
        </p:spPr>
        <p:txBody>
          <a:bodyPr wrap="square" lIns="0" tIns="0" rIns="0" bIns="0" rtlCol="0" anchor="t"/>
          <a:lstStyle/>
          <a:p>
            <a:pPr indent="0" marL="0">
              <a:lnSpc>
                <a:spcPct val="100000"/>
              </a:lnSpc>
              <a:buNone/>
            </a:pPr>
            <a:r>
              <a:rPr lang="en-US" altLang="en-US" sz="1650" dirty="0">
                <a:solidFill>
                  <a:srgbClr val="B8B8B2"/>
                </a:solidFill>
                <a:latin typeface="Aeonik" pitchFamily="34" charset="0"/>
                <a:ea typeface="Aeonik" pitchFamily="34" charset="-122"/>
                <a:cs typeface="Aeonik" pitchFamily="34" charset="-120"/>
              </a:rPr>
              <a:t>End recording and</a:t>
            </a:r>
            <a:endParaRPr lang="en-US" sz="1650" dirty="0"/>
          </a:p>
          <a:p>
            <a:pPr indent="0" marL="0">
              <a:lnSpc>
                <a:spcPct val="100000"/>
              </a:lnSpc>
              <a:buNone/>
            </a:pPr>
            <a:r>
              <a:rPr lang="en-US" altLang="en-US" sz="1650" dirty="0">
                <a:solidFill>
                  <a:srgbClr val="B8B8B2"/>
                </a:solidFill>
                <a:latin typeface="Aeonik" pitchFamily="34" charset="0"/>
                <a:ea typeface="Aeonik" pitchFamily="34" charset="-122"/>
                <a:cs typeface="Aeonik" pitchFamily="34" charset="-120"/>
              </a:rPr>
              <a:t>open the draft recap.</a:t>
            </a:r>
            <a:endParaRPr lang="en-US" sz="1650" dirty="0"/>
          </a:p>
        </p:txBody>
      </p:sp>
      <p:sp>
        <p:nvSpPr>
          <p:cNvPr id="13" name="Live meeting workspace"/>
          <p:cNvSpPr/>
          <p:nvPr/>
        </p:nvSpPr>
        <p:spPr>
          <a:xfrm>
            <a:off x="4197096" y="2103120"/>
            <a:ext cx="7571232" cy="4101084"/>
          </a:xfrm>
          <a:prstGeom prst="rect">
            <a:avLst/>
          </a:prstGeom>
          <a:solidFill>
            <a:srgbClr val="FFFFFF"/>
          </a:solidFill>
          <a:ln w="12700">
            <a:solidFill>
              <a:srgbClr val="FFFFFF">
                <a:alpha val="0"/>
              </a:srgbClr>
            </a:solidFill>
            <a:prstDash val="solid"/>
          </a:ln>
        </p:spPr>
      </p:sp>
      <p:sp>
        <p:nvSpPr>
          <p:cNvPr id="14" name="Workspace navigation"/>
          <p:cNvSpPr/>
          <p:nvPr/>
        </p:nvSpPr>
        <p:spPr>
          <a:xfrm>
            <a:off x="4197096" y="2103120"/>
            <a:ext cx="1091519" cy="4101084"/>
          </a:xfrm>
          <a:prstGeom prst="rect">
            <a:avLst/>
          </a:prstGeom>
          <a:solidFill>
            <a:srgbClr val="F6F6F2"/>
          </a:solidFill>
          <a:ln w="12700">
            <a:solidFill>
              <a:srgbClr val="F6F6F2">
                <a:alpha val="0"/>
              </a:srgbClr>
            </a:solidFill>
            <a:prstDash val="solid"/>
          </a:ln>
        </p:spPr>
      </p:sp>
      <p:sp>
        <p:nvSpPr>
          <p:cNvPr id="15" name="Capture brand header"/>
          <p:cNvSpPr/>
          <p:nvPr/>
        </p:nvSpPr>
        <p:spPr>
          <a:xfrm>
            <a:off x="4197096" y="2103120"/>
            <a:ext cx="1091519" cy="460583"/>
          </a:xfrm>
          <a:prstGeom prst="rect">
            <a:avLst/>
          </a:prstGeom>
          <a:solidFill>
            <a:srgbClr val="202020"/>
          </a:solidFill>
          <a:ln w="12700">
            <a:solidFill>
              <a:srgbClr val="202020">
                <a:alpha val="0"/>
              </a:srgbClr>
            </a:solidFill>
            <a:prstDash val="solid"/>
          </a:ln>
        </p:spPr>
      </p:sp>
      <p:pic>
        <p:nvPicPr>
          <p:cNvPr id="16" name="Approved Fieldnote logo lockup" descr="Fieldnote approved square symbol and custom wordmark">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4323283" y="2260854"/>
            <a:ext cx="839145" cy="133185"/>
          </a:xfrm>
          <a:prstGeom prst="rect">
            <a:avLst/>
          </a:prstGeom>
        </p:spPr>
      </p:pic>
      <p:sp>
        <p:nvSpPr>
          <p:cNvPr id="17" name="Text 7-9"/>
          <p:cNvSpPr/>
          <p:nvPr/>
        </p:nvSpPr>
        <p:spPr>
          <a:xfrm>
            <a:off x="4348521" y="2771912"/>
            <a:ext cx="883310" cy="138806"/>
          </a:xfrm>
          <a:prstGeom prst="rect">
            <a:avLst/>
          </a:prstGeom>
          <a:noFill/>
          <a:ln/>
        </p:spPr>
        <p:txBody>
          <a:bodyPr wrap="square" lIns="0" tIns="0" rIns="0" bIns="0" rtlCol="0" anchor="t"/>
          <a:lstStyle/>
          <a:p>
            <a:pPr indent="0" marL="0">
              <a:lnSpc>
                <a:spcPct val="103000"/>
              </a:lnSpc>
              <a:buNone/>
            </a:pPr>
            <a:r>
              <a:rPr lang="en-US" altLang="en-US" sz="696" b="1" spc="80" kern="0" dirty="0">
                <a:solidFill>
                  <a:srgbClr val="6D6D67"/>
                </a:solidFill>
                <a:latin typeface="Aeonik" pitchFamily="34" charset="0"/>
                <a:ea typeface="Aeonik" pitchFamily="34" charset="-122"/>
                <a:cs typeface="Aeonik" pitchFamily="34" charset="-120"/>
              </a:rPr>
              <a:t>WORKSPACE</a:t>
            </a:r>
            <a:endParaRPr lang="en-US" sz="696" dirty="0"/>
          </a:p>
        </p:txBody>
      </p:sp>
      <p:sp>
        <p:nvSpPr>
          <p:cNvPr id="18" name="Selected Meetings navigation"/>
          <p:cNvSpPr/>
          <p:nvPr/>
        </p:nvSpPr>
        <p:spPr>
          <a:xfrm>
            <a:off x="4285427" y="2999049"/>
            <a:ext cx="914857" cy="283921"/>
          </a:xfrm>
          <a:prstGeom prst="rect">
            <a:avLst/>
          </a:prstGeom>
          <a:solidFill>
            <a:srgbClr val="F5E900"/>
          </a:solidFill>
          <a:ln w="12700">
            <a:solidFill>
              <a:srgbClr val="F5E900">
                <a:alpha val="0"/>
              </a:srgbClr>
            </a:solidFill>
            <a:prstDash val="solid"/>
          </a:ln>
        </p:spPr>
      </p:sp>
      <p:sp>
        <p:nvSpPr>
          <p:cNvPr id="19" name="Text 7-10"/>
          <p:cNvSpPr/>
          <p:nvPr/>
        </p:nvSpPr>
        <p:spPr>
          <a:xfrm>
            <a:off x="4367449" y="3074761"/>
            <a:ext cx="757123" cy="157734"/>
          </a:xfrm>
          <a:prstGeom prst="rect">
            <a:avLst/>
          </a:prstGeom>
          <a:noFill/>
          <a:ln/>
        </p:spPr>
        <p:txBody>
          <a:bodyPr wrap="square" lIns="0" tIns="0" rIns="0" bIns="0" rtlCol="0" anchor="t"/>
          <a:lstStyle/>
          <a:p>
            <a:pPr indent="0" marL="0">
              <a:lnSpc>
                <a:spcPct val="103000"/>
              </a:lnSpc>
              <a:buNone/>
            </a:pPr>
            <a:r>
              <a:rPr lang="en-US" altLang="en-US" sz="994" b="1" dirty="0">
                <a:solidFill>
                  <a:srgbClr val="202020"/>
                </a:solidFill>
                <a:latin typeface="Aeonik" pitchFamily="34" charset="0"/>
                <a:ea typeface="Aeonik" pitchFamily="34" charset="-122"/>
                <a:cs typeface="Aeonik" pitchFamily="34" charset="-120"/>
              </a:rPr>
              <a:t>Meetings</a:t>
            </a:r>
            <a:endParaRPr lang="en-US" sz="994" dirty="0"/>
          </a:p>
        </p:txBody>
      </p:sp>
      <p:sp>
        <p:nvSpPr>
          <p:cNvPr id="20" name="Text 7-11"/>
          <p:cNvSpPr/>
          <p:nvPr/>
        </p:nvSpPr>
        <p:spPr>
          <a:xfrm>
            <a:off x="4367449" y="3409158"/>
            <a:ext cx="794979" cy="157734"/>
          </a:xfrm>
          <a:prstGeom prst="rect">
            <a:avLst/>
          </a:prstGeom>
          <a:noFill/>
          <a:ln/>
        </p:spPr>
        <p:txBody>
          <a:bodyPr wrap="square" lIns="0" tIns="0" rIns="0" bIns="0" rtlCol="0" anchor="t"/>
          <a:lstStyle/>
          <a:p>
            <a:pPr indent="0" marL="0">
              <a:lnSpc>
                <a:spcPct val="103000"/>
              </a:lnSpc>
              <a:buNone/>
            </a:pPr>
            <a:r>
              <a:rPr lang="en-US" altLang="en-US" sz="994" dirty="0">
                <a:solidFill>
                  <a:srgbClr val="6D6D67"/>
                </a:solidFill>
                <a:latin typeface="Aeonik" pitchFamily="34" charset="0"/>
                <a:ea typeface="Aeonik" pitchFamily="34" charset="-122"/>
                <a:cs typeface="Aeonik" pitchFamily="34" charset="-120"/>
              </a:rPr>
              <a:t>Templates</a:t>
            </a:r>
            <a:endParaRPr lang="en-US" sz="994" dirty="0"/>
          </a:p>
        </p:txBody>
      </p:sp>
      <p:sp>
        <p:nvSpPr>
          <p:cNvPr id="21" name="Text 7-12"/>
          <p:cNvSpPr/>
          <p:nvPr/>
        </p:nvSpPr>
        <p:spPr>
          <a:xfrm>
            <a:off x="4367449" y="3743554"/>
            <a:ext cx="794979" cy="157734"/>
          </a:xfrm>
          <a:prstGeom prst="rect">
            <a:avLst/>
          </a:prstGeom>
          <a:noFill/>
          <a:ln/>
        </p:spPr>
        <p:txBody>
          <a:bodyPr wrap="square" lIns="0" tIns="0" rIns="0" bIns="0" rtlCol="0" anchor="t"/>
          <a:lstStyle/>
          <a:p>
            <a:pPr indent="0" marL="0">
              <a:lnSpc>
                <a:spcPct val="103000"/>
              </a:lnSpc>
              <a:buNone/>
            </a:pPr>
            <a:r>
              <a:rPr lang="en-US" altLang="en-US" sz="994" dirty="0">
                <a:solidFill>
                  <a:srgbClr val="6D6D67"/>
                </a:solidFill>
                <a:latin typeface="Aeonik" pitchFamily="34" charset="0"/>
                <a:ea typeface="Aeonik" pitchFamily="34" charset="-122"/>
                <a:cs typeface="Aeonik" pitchFamily="34" charset="-120"/>
              </a:rPr>
              <a:t>Archive</a:t>
            </a:r>
            <a:endParaRPr lang="en-US" sz="994" dirty="0"/>
          </a:p>
        </p:txBody>
      </p:sp>
      <p:sp>
        <p:nvSpPr>
          <p:cNvPr id="22" name="Product interface divider"/>
          <p:cNvSpPr/>
          <p:nvPr/>
        </p:nvSpPr>
        <p:spPr>
          <a:xfrm>
            <a:off x="4348521" y="5794096"/>
            <a:ext cx="782361" cy="0"/>
          </a:xfrm>
          <a:prstGeom prst="line">
            <a:avLst/>
          </a:prstGeom>
          <a:noFill/>
          <a:ln w="6309">
            <a:solidFill>
              <a:srgbClr val="DADAD4"/>
            </a:solidFill>
            <a:prstDash val="solid"/>
          </a:ln>
        </p:spPr>
      </p:sp>
      <p:sp>
        <p:nvSpPr>
          <p:cNvPr id="23" name="Text 7-13"/>
          <p:cNvSpPr/>
          <p:nvPr/>
        </p:nvSpPr>
        <p:spPr>
          <a:xfrm>
            <a:off x="4348521" y="5920283"/>
            <a:ext cx="851764" cy="138806"/>
          </a:xfrm>
          <a:prstGeom prst="rect">
            <a:avLst/>
          </a:prstGeom>
          <a:noFill/>
          <a:ln/>
        </p:spPr>
        <p:txBody>
          <a:bodyPr wrap="square" lIns="0" tIns="0" rIns="0" bIns="0" rtlCol="0" anchor="t"/>
          <a:lstStyle/>
          <a:p>
            <a:pPr indent="0" marL="0">
              <a:lnSpc>
                <a:spcPct val="103000"/>
              </a:lnSpc>
              <a:buNone/>
            </a:pPr>
            <a:r>
              <a:rPr lang="en-US" altLang="en-US" sz="795" dirty="0">
                <a:solidFill>
                  <a:srgbClr val="6D6D67"/>
                </a:solidFill>
                <a:latin typeface="Aeonik" pitchFamily="34" charset="0"/>
                <a:ea typeface="Aeonik" pitchFamily="34" charset="-122"/>
                <a:cs typeface="Aeonik" pitchFamily="34" charset="-120"/>
              </a:rPr>
              <a:t>Team workspace</a:t>
            </a:r>
            <a:endParaRPr lang="en-US" sz="795" dirty="0"/>
          </a:p>
        </p:txBody>
      </p:sp>
      <p:sp>
        <p:nvSpPr>
          <p:cNvPr id="24" name="Product interface column divider"/>
          <p:cNvSpPr/>
          <p:nvPr/>
        </p:nvSpPr>
        <p:spPr>
          <a:xfrm>
            <a:off x="5288615" y="2103120"/>
            <a:ext cx="0" cy="4101084"/>
          </a:xfrm>
          <a:prstGeom prst="line">
            <a:avLst/>
          </a:prstGeom>
          <a:noFill/>
          <a:ln w="6309">
            <a:solidFill>
              <a:srgbClr val="DADAD4"/>
            </a:solidFill>
            <a:prstDash val="solid"/>
          </a:ln>
        </p:spPr>
      </p:sp>
      <p:sp>
        <p:nvSpPr>
          <p:cNvPr id="25" name="Text 7-14"/>
          <p:cNvSpPr/>
          <p:nvPr/>
        </p:nvSpPr>
        <p:spPr>
          <a:xfrm>
            <a:off x="5477896" y="2267163"/>
            <a:ext cx="4101084" cy="151425"/>
          </a:xfrm>
          <a:prstGeom prst="rect">
            <a:avLst/>
          </a:prstGeom>
          <a:noFill/>
          <a:ln/>
        </p:spPr>
        <p:txBody>
          <a:bodyPr wrap="square" lIns="0" tIns="0" rIns="0" bIns="0" rtlCol="0" anchor="t"/>
          <a:lstStyle/>
          <a:p>
            <a:pPr indent="0" marL="0">
              <a:lnSpc>
                <a:spcPct val="103000"/>
              </a:lnSpc>
              <a:buNone/>
            </a:pPr>
            <a:r>
              <a:rPr lang="en-US" altLang="en-US" sz="894" dirty="0">
                <a:solidFill>
                  <a:srgbClr val="6D6D67"/>
                </a:solidFill>
                <a:latin typeface="Aeonik" pitchFamily="34" charset="0"/>
                <a:ea typeface="Aeonik" pitchFamily="34" charset="-122"/>
                <a:cs typeface="Aeonik" pitchFamily="34" charset="-120"/>
              </a:rPr>
              <a:t>Workspace / Live meeting</a:t>
            </a:r>
            <a:endParaRPr lang="en-US" sz="894" dirty="0"/>
          </a:p>
        </p:txBody>
      </p:sp>
      <p:sp>
        <p:nvSpPr>
          <p:cNvPr id="26" name="Text 7-15"/>
          <p:cNvSpPr/>
          <p:nvPr/>
        </p:nvSpPr>
        <p:spPr>
          <a:xfrm>
            <a:off x="10885018" y="2267163"/>
            <a:ext cx="706648" cy="151425"/>
          </a:xfrm>
          <a:prstGeom prst="rect">
            <a:avLst/>
          </a:prstGeom>
          <a:noFill/>
          <a:ln/>
        </p:spPr>
        <p:txBody>
          <a:bodyPr wrap="square" lIns="0" tIns="0" rIns="0" bIns="0" rtlCol="0" anchor="t"/>
          <a:lstStyle/>
          <a:p>
            <a:pPr algn="r" indent="0" marL="0">
              <a:lnSpc>
                <a:spcPct val="103000"/>
              </a:lnSpc>
              <a:buNone/>
            </a:pPr>
            <a:r>
              <a:rPr lang="en-US" altLang="en-US" sz="894" b="1" dirty="0">
                <a:solidFill>
                  <a:srgbClr val="202020"/>
                </a:solidFill>
                <a:latin typeface="Aeonik" pitchFamily="34" charset="0"/>
                <a:ea typeface="Aeonik" pitchFamily="34" charset="-122"/>
                <a:cs typeface="Aeonik" pitchFamily="34" charset="-120"/>
              </a:rPr>
              <a:t>12:42</a:t>
            </a:r>
            <a:endParaRPr lang="en-US" sz="894" dirty="0"/>
          </a:p>
        </p:txBody>
      </p:sp>
      <p:sp>
        <p:nvSpPr>
          <p:cNvPr id="27" name="Product interface divider"/>
          <p:cNvSpPr/>
          <p:nvPr/>
        </p:nvSpPr>
        <p:spPr>
          <a:xfrm>
            <a:off x="5288615" y="2563703"/>
            <a:ext cx="6479713" cy="0"/>
          </a:xfrm>
          <a:prstGeom prst="line">
            <a:avLst/>
          </a:prstGeom>
          <a:noFill/>
          <a:ln w="6309">
            <a:solidFill>
              <a:srgbClr val="DADAD4"/>
            </a:solidFill>
            <a:prstDash val="solid"/>
          </a:ln>
        </p:spPr>
      </p:sp>
      <p:sp>
        <p:nvSpPr>
          <p:cNvPr id="28" name="Text 7-16"/>
          <p:cNvSpPr/>
          <p:nvPr/>
        </p:nvSpPr>
        <p:spPr>
          <a:xfrm>
            <a:off x="5509443" y="2727747"/>
            <a:ext cx="3280867" cy="365943"/>
          </a:xfrm>
          <a:prstGeom prst="rect">
            <a:avLst/>
          </a:prstGeom>
          <a:noFill/>
          <a:ln/>
        </p:spPr>
        <p:txBody>
          <a:bodyPr wrap="square" lIns="0" tIns="0" rIns="0" bIns="0" rtlCol="0" anchor="t"/>
          <a:lstStyle/>
          <a:p>
            <a:pPr indent="0" marL="0">
              <a:lnSpc>
                <a:spcPct val="103000"/>
              </a:lnSpc>
              <a:buNone/>
            </a:pPr>
            <a:r>
              <a:rPr lang="en-US" altLang="en-US" sz="2136" b="1" spc="-60" kern="0" dirty="0">
                <a:solidFill>
                  <a:srgbClr val="202020"/>
                </a:solidFill>
                <a:latin typeface="Aeonik" pitchFamily="34" charset="0"/>
                <a:ea typeface="Aeonik" pitchFamily="34" charset="-122"/>
                <a:cs typeface="Aeonik" pitchFamily="34" charset="-120"/>
              </a:rPr>
              <a:t>Team check-in</a:t>
            </a:r>
            <a:endParaRPr lang="en-US" sz="2136" dirty="0"/>
          </a:p>
        </p:txBody>
      </p:sp>
      <p:sp>
        <p:nvSpPr>
          <p:cNvPr id="29" name="Text 7-17"/>
          <p:cNvSpPr/>
          <p:nvPr/>
        </p:nvSpPr>
        <p:spPr>
          <a:xfrm>
            <a:off x="5522062" y="3112618"/>
            <a:ext cx="4290365" cy="189281"/>
          </a:xfrm>
          <a:prstGeom prst="rect">
            <a:avLst/>
          </a:prstGeom>
          <a:noFill/>
          <a:ln/>
        </p:spPr>
        <p:txBody>
          <a:bodyPr wrap="square" lIns="0" tIns="0" rIns="0" bIns="0" rtlCol="0" anchor="t"/>
          <a:lstStyle/>
          <a:p>
            <a:pPr indent="0" marL="0">
              <a:lnSpc>
                <a:spcPct val="103000"/>
              </a:lnSpc>
              <a:buNone/>
            </a:pPr>
            <a:r>
              <a:rPr lang="en-US" altLang="en-US" sz="1043" dirty="0">
                <a:solidFill>
                  <a:srgbClr val="6D6D67"/>
                </a:solidFill>
                <a:latin typeface="Aeonik" pitchFamily="34" charset="0"/>
                <a:ea typeface="Aeonik" pitchFamily="34" charset="-122"/>
                <a:cs typeface="Aeonik" pitchFamily="34" charset="-120"/>
              </a:rPr>
              <a:t>Listening to the meeting</a:t>
            </a:r>
            <a:endParaRPr lang="en-US" sz="1043" dirty="0"/>
          </a:p>
        </p:txBody>
      </p:sp>
      <p:sp>
        <p:nvSpPr>
          <p:cNvPr id="30" name="Visible recording status"/>
          <p:cNvSpPr/>
          <p:nvPr/>
        </p:nvSpPr>
        <p:spPr>
          <a:xfrm>
            <a:off x="9635764" y="2853934"/>
            <a:ext cx="1968520" cy="208209"/>
          </a:xfrm>
          <a:prstGeom prst="rect">
            <a:avLst/>
          </a:prstGeom>
          <a:solidFill>
            <a:srgbClr val="F5E900"/>
          </a:solidFill>
          <a:ln w="12700">
            <a:solidFill>
              <a:srgbClr val="F5E900">
                <a:alpha val="0"/>
              </a:srgbClr>
            </a:solidFill>
            <a:prstDash val="solid"/>
          </a:ln>
        </p:spPr>
      </p:sp>
      <p:sp>
        <p:nvSpPr>
          <p:cNvPr id="31" name="Text 7-18"/>
          <p:cNvSpPr/>
          <p:nvPr/>
        </p:nvSpPr>
        <p:spPr>
          <a:xfrm>
            <a:off x="9635764" y="2910718"/>
            <a:ext cx="1968520" cy="138806"/>
          </a:xfrm>
          <a:prstGeom prst="rect">
            <a:avLst/>
          </a:prstGeom>
          <a:noFill/>
          <a:ln/>
        </p:spPr>
        <p:txBody>
          <a:bodyPr wrap="square" lIns="0" tIns="0" rIns="0" bIns="0" rtlCol="0" anchor="t"/>
          <a:lstStyle/>
          <a:p>
            <a:pPr algn="ctr" indent="0" marL="0">
              <a:lnSpc>
                <a:spcPct val="103000"/>
              </a:lnSpc>
              <a:buNone/>
            </a:pPr>
            <a:r>
              <a:rPr lang="en-US" altLang="en-US" sz="696" b="1" dirty="0">
                <a:solidFill>
                  <a:srgbClr val="202020"/>
                </a:solidFill>
                <a:latin typeface="Aeonik" pitchFamily="34" charset="0"/>
                <a:ea typeface="Aeonik" pitchFamily="34" charset="-122"/>
                <a:cs typeface="Aeonik" pitchFamily="34" charset="-120"/>
              </a:rPr>
              <a:t>Recording on · Participants notified</a:t>
            </a:r>
            <a:endParaRPr lang="en-US" sz="696" dirty="0"/>
          </a:p>
        </p:txBody>
      </p:sp>
      <p:sp>
        <p:nvSpPr>
          <p:cNvPr id="32" name="Product interface divider"/>
          <p:cNvSpPr/>
          <p:nvPr/>
        </p:nvSpPr>
        <p:spPr>
          <a:xfrm>
            <a:off x="5503134" y="3421776"/>
            <a:ext cx="6107460" cy="0"/>
          </a:xfrm>
          <a:prstGeom prst="line">
            <a:avLst/>
          </a:prstGeom>
          <a:noFill/>
          <a:ln w="6309">
            <a:solidFill>
              <a:srgbClr val="DADAD4"/>
            </a:solidFill>
            <a:prstDash val="solid"/>
          </a:ln>
        </p:spPr>
      </p:sp>
      <p:sp>
        <p:nvSpPr>
          <p:cNvPr id="33" name="Text 7-19"/>
          <p:cNvSpPr/>
          <p:nvPr/>
        </p:nvSpPr>
        <p:spPr>
          <a:xfrm>
            <a:off x="5522062" y="3541654"/>
            <a:ext cx="3028493" cy="189281"/>
          </a:xfrm>
          <a:prstGeom prst="rect">
            <a:avLst/>
          </a:prstGeom>
          <a:noFill/>
          <a:ln/>
        </p:spPr>
        <p:txBody>
          <a:bodyPr wrap="square" lIns="0" tIns="0" rIns="0" bIns="0" rtlCol="0" anchor="t"/>
          <a:lstStyle/>
          <a:p>
            <a:pPr indent="0" marL="0">
              <a:lnSpc>
                <a:spcPct val="103000"/>
              </a:lnSpc>
              <a:buNone/>
            </a:pPr>
            <a:r>
              <a:rPr lang="en-US" altLang="en-US" sz="1143" b="1" dirty="0">
                <a:solidFill>
                  <a:srgbClr val="202020"/>
                </a:solidFill>
                <a:latin typeface="Aeonik" pitchFamily="34" charset="0"/>
                <a:ea typeface="Aeonik" pitchFamily="34" charset="-122"/>
                <a:cs typeface="Aeonik" pitchFamily="34" charset="-120"/>
              </a:rPr>
              <a:t>Live transcript</a:t>
            </a:r>
            <a:endParaRPr lang="en-US" sz="1143" dirty="0"/>
          </a:p>
        </p:txBody>
      </p:sp>
      <p:sp>
        <p:nvSpPr>
          <p:cNvPr id="34" name="Text 7-20"/>
          <p:cNvSpPr/>
          <p:nvPr/>
        </p:nvSpPr>
        <p:spPr>
          <a:xfrm>
            <a:off x="9295059" y="3541654"/>
            <a:ext cx="2056851" cy="189281"/>
          </a:xfrm>
          <a:prstGeom prst="rect">
            <a:avLst/>
          </a:prstGeom>
          <a:noFill/>
          <a:ln/>
        </p:spPr>
        <p:txBody>
          <a:bodyPr wrap="square" lIns="0" tIns="0" rIns="0" bIns="0" rtlCol="0" anchor="t"/>
          <a:lstStyle/>
          <a:p>
            <a:pPr indent="0" marL="0">
              <a:lnSpc>
                <a:spcPct val="103000"/>
              </a:lnSpc>
              <a:buNone/>
            </a:pPr>
            <a:r>
              <a:rPr lang="en-US" altLang="en-US" sz="1143" b="1" dirty="0">
                <a:solidFill>
                  <a:srgbClr val="202020"/>
                </a:solidFill>
                <a:latin typeface="Aeonik" pitchFamily="34" charset="0"/>
                <a:ea typeface="Aeonik" pitchFamily="34" charset="-122"/>
                <a:cs typeface="Aeonik" pitchFamily="34" charset="-120"/>
              </a:rPr>
              <a:t>AI notes</a:t>
            </a:r>
            <a:endParaRPr lang="en-US" sz="1143" dirty="0"/>
          </a:p>
        </p:txBody>
      </p:sp>
      <p:sp>
        <p:nvSpPr>
          <p:cNvPr id="35" name="Text 7-21"/>
          <p:cNvSpPr/>
          <p:nvPr/>
        </p:nvSpPr>
        <p:spPr>
          <a:xfrm>
            <a:off x="9295059" y="3781410"/>
            <a:ext cx="2208276" cy="145115"/>
          </a:xfrm>
          <a:prstGeom prst="rect">
            <a:avLst/>
          </a:prstGeom>
          <a:noFill/>
          <a:ln/>
        </p:spPr>
        <p:txBody>
          <a:bodyPr wrap="square" lIns="0" tIns="0" rIns="0" bIns="0" rtlCol="0" anchor="t"/>
          <a:lstStyle/>
          <a:p>
            <a:pPr indent="0" marL="0">
              <a:lnSpc>
                <a:spcPct val="103000"/>
              </a:lnSpc>
              <a:buNone/>
            </a:pPr>
            <a:r>
              <a:rPr lang="en-US" altLang="en-US" sz="795" dirty="0">
                <a:solidFill>
                  <a:srgbClr val="6D6D67"/>
                </a:solidFill>
                <a:latin typeface="Aeonik" pitchFamily="34" charset="0"/>
                <a:ea typeface="Aeonik" pitchFamily="34" charset="-122"/>
                <a:cs typeface="Aeonik" pitchFamily="34" charset="-120"/>
              </a:rPr>
              <a:t>Updating as you talk</a:t>
            </a:r>
            <a:endParaRPr lang="en-US" sz="795" dirty="0"/>
          </a:p>
        </p:txBody>
      </p:sp>
      <p:sp>
        <p:nvSpPr>
          <p:cNvPr id="36" name="Product interface column divider"/>
          <p:cNvSpPr/>
          <p:nvPr/>
        </p:nvSpPr>
        <p:spPr>
          <a:xfrm>
            <a:off x="9099469" y="3541654"/>
            <a:ext cx="0" cy="2063161"/>
          </a:xfrm>
          <a:prstGeom prst="line">
            <a:avLst/>
          </a:prstGeom>
          <a:noFill/>
          <a:ln w="6309">
            <a:solidFill>
              <a:srgbClr val="DADAD4"/>
            </a:solidFill>
            <a:prstDash val="solid"/>
          </a:ln>
        </p:spPr>
      </p:sp>
      <p:sp>
        <p:nvSpPr>
          <p:cNvPr id="37" name="Text 7-22"/>
          <p:cNvSpPr/>
          <p:nvPr/>
        </p:nvSpPr>
        <p:spPr>
          <a:xfrm>
            <a:off x="5522062" y="3945453"/>
            <a:ext cx="3280867" cy="145115"/>
          </a:xfrm>
          <a:prstGeom prst="rect">
            <a:avLst/>
          </a:prstGeom>
          <a:noFill/>
          <a:ln/>
        </p:spPr>
        <p:txBody>
          <a:bodyPr wrap="square" lIns="0" tIns="0" rIns="0" bIns="0" rtlCol="0" anchor="t"/>
          <a:lstStyle/>
          <a:p>
            <a:pPr indent="0" marL="0">
              <a:lnSpc>
                <a:spcPct val="103000"/>
              </a:lnSpc>
              <a:buNone/>
            </a:pPr>
            <a:r>
              <a:rPr lang="en-US" altLang="en-US" sz="795" b="1" dirty="0">
                <a:solidFill>
                  <a:srgbClr val="6D6D67"/>
                </a:solidFill>
                <a:latin typeface="Aeonik" pitchFamily="34" charset="0"/>
                <a:ea typeface="Aeonik" pitchFamily="34" charset="-122"/>
                <a:cs typeface="Aeonik" pitchFamily="34" charset="-120"/>
              </a:rPr>
              <a:t>00:32 / Leo</a:t>
            </a:r>
            <a:endParaRPr lang="en-US" sz="795" dirty="0"/>
          </a:p>
        </p:txBody>
      </p:sp>
      <p:sp>
        <p:nvSpPr>
          <p:cNvPr id="38" name="Text 7-23"/>
          <p:cNvSpPr/>
          <p:nvPr/>
        </p:nvSpPr>
        <p:spPr>
          <a:xfrm>
            <a:off x="5522062" y="4159971"/>
            <a:ext cx="3343961" cy="353324"/>
          </a:xfrm>
          <a:prstGeom prst="rect">
            <a:avLst/>
          </a:prstGeom>
          <a:noFill/>
          <a:ln/>
        </p:spPr>
        <p:txBody>
          <a:bodyPr wrap="square" lIns="0" tIns="0" rIns="0" bIns="0" rtlCol="0" anchor="t"/>
          <a:lstStyle/>
          <a:p>
            <a:pPr indent="0" marL="0">
              <a:lnSpc>
                <a:spcPct val="103000"/>
              </a:lnSpc>
              <a:buNone/>
            </a:pPr>
            <a:r>
              <a:rPr lang="en-US" altLang="en-US" sz="1093" dirty="0">
                <a:solidFill>
                  <a:srgbClr val="202020"/>
                </a:solidFill>
                <a:latin typeface="Aeonik" pitchFamily="34" charset="0"/>
                <a:ea typeface="Aeonik" pitchFamily="34" charset="-122"/>
                <a:cs typeface="Aeonik" pitchFamily="34" charset="-120"/>
              </a:rPr>
              <a:t>“We agreed to test the new process</a:t>
            </a:r>
            <a:endParaRPr lang="en-US" sz="1093" dirty="0"/>
          </a:p>
          <a:p>
            <a:pPr indent="0" marL="0">
              <a:lnSpc>
                <a:spcPct val="103000"/>
              </a:lnSpc>
              <a:buNone/>
            </a:pPr>
            <a:r>
              <a:rPr lang="en-US" altLang="en-US" sz="1093" dirty="0">
                <a:solidFill>
                  <a:srgbClr val="202020"/>
                </a:solidFill>
                <a:latin typeface="Aeonik" pitchFamily="34" charset="0"/>
                <a:ea typeface="Aeonik" pitchFamily="34" charset="-122"/>
                <a:cs typeface="Aeonik" pitchFamily="34" charset="-120"/>
              </a:rPr>
              <a:t>with one team.”</a:t>
            </a:r>
            <a:endParaRPr lang="en-US" sz="1093" dirty="0"/>
          </a:p>
        </p:txBody>
      </p:sp>
      <p:sp>
        <p:nvSpPr>
          <p:cNvPr id="39" name="Product interface divider"/>
          <p:cNvSpPr/>
          <p:nvPr/>
        </p:nvSpPr>
        <p:spPr>
          <a:xfrm>
            <a:off x="5522062" y="4658411"/>
            <a:ext cx="3331342" cy="0"/>
          </a:xfrm>
          <a:prstGeom prst="line">
            <a:avLst/>
          </a:prstGeom>
          <a:noFill/>
          <a:ln w="6309">
            <a:solidFill>
              <a:srgbClr val="DADAD4"/>
            </a:solidFill>
            <a:prstDash val="solid"/>
          </a:ln>
        </p:spPr>
      </p:sp>
      <p:sp>
        <p:nvSpPr>
          <p:cNvPr id="40" name="Text 7-24"/>
          <p:cNvSpPr/>
          <p:nvPr/>
        </p:nvSpPr>
        <p:spPr>
          <a:xfrm>
            <a:off x="5522062" y="4797217"/>
            <a:ext cx="3280867" cy="145115"/>
          </a:xfrm>
          <a:prstGeom prst="rect">
            <a:avLst/>
          </a:prstGeom>
          <a:noFill/>
          <a:ln/>
        </p:spPr>
        <p:txBody>
          <a:bodyPr wrap="square" lIns="0" tIns="0" rIns="0" bIns="0" rtlCol="0" anchor="t"/>
          <a:lstStyle/>
          <a:p>
            <a:pPr indent="0" marL="0">
              <a:lnSpc>
                <a:spcPct val="103000"/>
              </a:lnSpc>
              <a:buNone/>
            </a:pPr>
            <a:r>
              <a:rPr lang="en-US" altLang="en-US" sz="795" b="1" dirty="0">
                <a:solidFill>
                  <a:srgbClr val="6D6D67"/>
                </a:solidFill>
                <a:latin typeface="Aeonik" pitchFamily="34" charset="0"/>
                <a:ea typeface="Aeonik" pitchFamily="34" charset="-122"/>
                <a:cs typeface="Aeonik" pitchFamily="34" charset="-120"/>
              </a:rPr>
              <a:t>01:14 / Maya</a:t>
            </a:r>
            <a:endParaRPr lang="en-US" sz="795" dirty="0"/>
          </a:p>
        </p:txBody>
      </p:sp>
      <p:sp>
        <p:nvSpPr>
          <p:cNvPr id="41" name="Text 7-25"/>
          <p:cNvSpPr/>
          <p:nvPr/>
        </p:nvSpPr>
        <p:spPr>
          <a:xfrm>
            <a:off x="5522062" y="5011735"/>
            <a:ext cx="3343961" cy="365943"/>
          </a:xfrm>
          <a:prstGeom prst="rect">
            <a:avLst/>
          </a:prstGeom>
          <a:noFill/>
          <a:ln/>
        </p:spPr>
        <p:txBody>
          <a:bodyPr wrap="square" lIns="0" tIns="0" rIns="0" bIns="0" rtlCol="0" anchor="t"/>
          <a:lstStyle/>
          <a:p>
            <a:pPr indent="0" marL="0">
              <a:lnSpc>
                <a:spcPct val="103000"/>
              </a:lnSpc>
              <a:buNone/>
            </a:pPr>
            <a:r>
              <a:rPr lang="en-US" altLang="en-US" sz="1093" dirty="0">
                <a:solidFill>
                  <a:srgbClr val="202020"/>
                </a:solidFill>
                <a:latin typeface="Aeonik" pitchFamily="34" charset="0"/>
                <a:ea typeface="Aeonik" pitchFamily="34" charset="-122"/>
                <a:cs typeface="Aeonik" pitchFamily="34" charset="-120"/>
              </a:rPr>
              <a:t>“I’ll draft the rollout plan. First draft</a:t>
            </a:r>
            <a:endParaRPr lang="en-US" sz="1093" dirty="0"/>
          </a:p>
          <a:p>
            <a:pPr indent="0" marL="0">
              <a:lnSpc>
                <a:spcPct val="103000"/>
              </a:lnSpc>
              <a:buNone/>
            </a:pPr>
            <a:r>
              <a:rPr lang="en-US" altLang="en-US" sz="1093" dirty="0">
                <a:solidFill>
                  <a:srgbClr val="202020"/>
                </a:solidFill>
                <a:latin typeface="Aeonik" pitchFamily="34" charset="0"/>
                <a:ea typeface="Aeonik" pitchFamily="34" charset="-122"/>
                <a:cs typeface="Aeonik" pitchFamily="34" charset="-120"/>
              </a:rPr>
              <a:t>by Friday, maybe?”</a:t>
            </a:r>
            <a:endParaRPr lang="en-US" sz="1093" dirty="0"/>
          </a:p>
        </p:txBody>
      </p:sp>
      <p:sp>
        <p:nvSpPr>
          <p:cNvPr id="42" name="Text 7-26"/>
          <p:cNvSpPr/>
          <p:nvPr/>
        </p:nvSpPr>
        <p:spPr>
          <a:xfrm>
            <a:off x="9295059" y="4109496"/>
            <a:ext cx="2145182" cy="138806"/>
          </a:xfrm>
          <a:prstGeom prst="rect">
            <a:avLst/>
          </a:prstGeom>
          <a:noFill/>
          <a:ln/>
        </p:spPr>
        <p:txBody>
          <a:bodyPr wrap="square" lIns="0" tIns="0" rIns="0" bIns="0" rtlCol="0" anchor="t"/>
          <a:lstStyle/>
          <a:p>
            <a:pPr indent="0" marL="0">
              <a:lnSpc>
                <a:spcPct val="103000"/>
              </a:lnSpc>
              <a:buNone/>
            </a:pPr>
            <a:r>
              <a:rPr lang="en-US" altLang="en-US" sz="696" b="1" spc="70" kern="0" dirty="0">
                <a:solidFill>
                  <a:srgbClr val="6D6D67"/>
                </a:solidFill>
                <a:latin typeface="Aeonik" pitchFamily="34" charset="0"/>
                <a:ea typeface="Aeonik" pitchFamily="34" charset="-122"/>
                <a:cs typeface="Aeonik" pitchFamily="34" charset="-120"/>
              </a:rPr>
              <a:t>DECISION</a:t>
            </a:r>
            <a:endParaRPr lang="en-US" sz="696" dirty="0"/>
          </a:p>
        </p:txBody>
      </p:sp>
      <p:sp>
        <p:nvSpPr>
          <p:cNvPr id="43" name="Text 7-27"/>
          <p:cNvSpPr/>
          <p:nvPr/>
        </p:nvSpPr>
        <p:spPr>
          <a:xfrm>
            <a:off x="9295059" y="4324015"/>
            <a:ext cx="2176729" cy="391180"/>
          </a:xfrm>
          <a:prstGeom prst="rect">
            <a:avLst/>
          </a:prstGeom>
          <a:noFill/>
          <a:ln/>
        </p:spPr>
        <p:txBody>
          <a:bodyPr wrap="square" lIns="0" tIns="0" rIns="0" bIns="0" rtlCol="0" anchor="t"/>
          <a:lstStyle/>
          <a:p>
            <a:pPr indent="0" marL="0">
              <a:lnSpc>
                <a:spcPct val="103000"/>
              </a:lnSpc>
              <a:buNone/>
            </a:pPr>
            <a:r>
              <a:rPr lang="en-US" altLang="en-US" sz="1143" b="1" dirty="0">
                <a:solidFill>
                  <a:srgbClr val="202020"/>
                </a:solidFill>
                <a:latin typeface="Aeonik" pitchFamily="34" charset="0"/>
                <a:ea typeface="Aeonik" pitchFamily="34" charset="-122"/>
                <a:cs typeface="Aeonik" pitchFamily="34" charset="-120"/>
              </a:rPr>
              <a:t>Test the new process</a:t>
            </a:r>
            <a:endParaRPr lang="en-US" sz="1143" dirty="0"/>
          </a:p>
          <a:p>
            <a:pPr indent="0" marL="0">
              <a:lnSpc>
                <a:spcPct val="103000"/>
              </a:lnSpc>
              <a:buNone/>
            </a:pPr>
            <a:r>
              <a:rPr lang="en-US" altLang="en-US" sz="1143" b="1" dirty="0">
                <a:solidFill>
                  <a:srgbClr val="202020"/>
                </a:solidFill>
                <a:latin typeface="Aeonik" pitchFamily="34" charset="0"/>
                <a:ea typeface="Aeonik" pitchFamily="34" charset="-122"/>
                <a:cs typeface="Aeonik" pitchFamily="34" charset="-120"/>
              </a:rPr>
              <a:t>with one team</a:t>
            </a:r>
            <a:endParaRPr lang="en-US" sz="1143" dirty="0"/>
          </a:p>
        </p:txBody>
      </p:sp>
      <p:sp>
        <p:nvSpPr>
          <p:cNvPr id="44" name="Product interface divider"/>
          <p:cNvSpPr/>
          <p:nvPr/>
        </p:nvSpPr>
        <p:spPr>
          <a:xfrm>
            <a:off x="9295059" y="4822454"/>
            <a:ext cx="2157801" cy="0"/>
          </a:xfrm>
          <a:prstGeom prst="line">
            <a:avLst/>
          </a:prstGeom>
          <a:noFill/>
          <a:ln w="6309">
            <a:solidFill>
              <a:srgbClr val="DADAD4"/>
            </a:solidFill>
            <a:prstDash val="solid"/>
          </a:ln>
        </p:spPr>
      </p:sp>
      <p:sp>
        <p:nvSpPr>
          <p:cNvPr id="45" name="Text 7-28"/>
          <p:cNvSpPr/>
          <p:nvPr/>
        </p:nvSpPr>
        <p:spPr>
          <a:xfrm>
            <a:off x="9295059" y="4929713"/>
            <a:ext cx="2145182" cy="138806"/>
          </a:xfrm>
          <a:prstGeom prst="rect">
            <a:avLst/>
          </a:prstGeom>
          <a:noFill/>
          <a:ln/>
        </p:spPr>
        <p:txBody>
          <a:bodyPr wrap="square" lIns="0" tIns="0" rIns="0" bIns="0" rtlCol="0" anchor="t"/>
          <a:lstStyle/>
          <a:p>
            <a:pPr indent="0" marL="0">
              <a:lnSpc>
                <a:spcPct val="103000"/>
              </a:lnSpc>
              <a:buNone/>
            </a:pPr>
            <a:r>
              <a:rPr lang="en-US" altLang="en-US" sz="696" b="1" spc="70" kern="0" dirty="0">
                <a:solidFill>
                  <a:srgbClr val="6D6D67"/>
                </a:solidFill>
                <a:latin typeface="Aeonik" pitchFamily="34" charset="0"/>
                <a:ea typeface="Aeonik" pitchFamily="34" charset="-122"/>
                <a:cs typeface="Aeonik" pitchFamily="34" charset="-120"/>
              </a:rPr>
              <a:t>ACTION / MAYA</a:t>
            </a:r>
            <a:endParaRPr lang="en-US" sz="696" dirty="0"/>
          </a:p>
        </p:txBody>
      </p:sp>
      <p:sp>
        <p:nvSpPr>
          <p:cNvPr id="46" name="Text 7-29"/>
          <p:cNvSpPr/>
          <p:nvPr/>
        </p:nvSpPr>
        <p:spPr>
          <a:xfrm>
            <a:off x="9295059" y="5144232"/>
            <a:ext cx="2176729" cy="214518"/>
          </a:xfrm>
          <a:prstGeom prst="rect">
            <a:avLst/>
          </a:prstGeom>
          <a:noFill/>
          <a:ln/>
        </p:spPr>
        <p:txBody>
          <a:bodyPr wrap="square" lIns="0" tIns="0" rIns="0" bIns="0" rtlCol="0" anchor="t"/>
          <a:lstStyle/>
          <a:p>
            <a:pPr indent="0" marL="0">
              <a:lnSpc>
                <a:spcPct val="103000"/>
              </a:lnSpc>
              <a:buNone/>
            </a:pPr>
            <a:r>
              <a:rPr lang="en-US" altLang="en-US" sz="1143" b="1" dirty="0">
                <a:solidFill>
                  <a:srgbClr val="202020"/>
                </a:solidFill>
                <a:latin typeface="Aeonik" pitchFamily="34" charset="0"/>
                <a:ea typeface="Aeonik" pitchFamily="34" charset="-122"/>
                <a:cs typeface="Aeonik" pitchFamily="34" charset="-120"/>
              </a:rPr>
              <a:t>Draft rollout plan</a:t>
            </a:r>
            <a:endParaRPr lang="en-US" sz="1143" dirty="0"/>
          </a:p>
        </p:txBody>
      </p:sp>
      <p:sp>
        <p:nvSpPr>
          <p:cNvPr id="47" name="Live note tentative date status"/>
          <p:cNvSpPr/>
          <p:nvPr/>
        </p:nvSpPr>
        <p:spPr>
          <a:xfrm>
            <a:off x="9295059" y="5434462"/>
            <a:ext cx="1514246" cy="176662"/>
          </a:xfrm>
          <a:prstGeom prst="rect">
            <a:avLst/>
          </a:prstGeom>
          <a:solidFill>
            <a:srgbClr val="F5E900"/>
          </a:solidFill>
          <a:ln w="12700">
            <a:solidFill>
              <a:srgbClr val="F5E900">
                <a:alpha val="0"/>
              </a:srgbClr>
            </a:solidFill>
            <a:prstDash val="solid"/>
          </a:ln>
        </p:spPr>
      </p:sp>
      <p:sp>
        <p:nvSpPr>
          <p:cNvPr id="48" name="Text 7-30"/>
          <p:cNvSpPr/>
          <p:nvPr/>
        </p:nvSpPr>
        <p:spPr>
          <a:xfrm>
            <a:off x="9295059" y="5484937"/>
            <a:ext cx="1514246" cy="126187"/>
          </a:xfrm>
          <a:prstGeom prst="rect">
            <a:avLst/>
          </a:prstGeom>
          <a:noFill/>
          <a:ln/>
        </p:spPr>
        <p:txBody>
          <a:bodyPr wrap="square" lIns="0" tIns="0" rIns="0" bIns="0" rtlCol="0" anchor="t"/>
          <a:lstStyle/>
          <a:p>
            <a:pPr algn="ctr" indent="0" marL="0">
              <a:lnSpc>
                <a:spcPct val="103000"/>
              </a:lnSpc>
              <a:buNone/>
            </a:pPr>
            <a:r>
              <a:rPr lang="en-US" altLang="en-US" sz="671" b="1" dirty="0">
                <a:solidFill>
                  <a:srgbClr val="202020"/>
                </a:solidFill>
                <a:latin typeface="Aeonik" pitchFamily="34" charset="0"/>
                <a:ea typeface="Aeonik" pitchFamily="34" charset="-122"/>
                <a:cs typeface="Aeonik" pitchFamily="34" charset="-120"/>
              </a:rPr>
              <a:t>Friday? Confirm after meeting</a:t>
            </a:r>
            <a:endParaRPr lang="en-US" sz="671" dirty="0"/>
          </a:p>
        </p:txBody>
      </p:sp>
      <p:sp>
        <p:nvSpPr>
          <p:cNvPr id="49" name="Product interface divider"/>
          <p:cNvSpPr/>
          <p:nvPr/>
        </p:nvSpPr>
        <p:spPr>
          <a:xfrm>
            <a:off x="5503134" y="5762549"/>
            <a:ext cx="6107460" cy="0"/>
          </a:xfrm>
          <a:prstGeom prst="line">
            <a:avLst/>
          </a:prstGeom>
          <a:noFill/>
          <a:ln w="6309">
            <a:solidFill>
              <a:srgbClr val="DADAD4"/>
            </a:solidFill>
            <a:prstDash val="solid"/>
          </a:ln>
        </p:spPr>
      </p:sp>
      <p:sp>
        <p:nvSpPr>
          <p:cNvPr id="50" name="Text 7-31"/>
          <p:cNvSpPr/>
          <p:nvPr/>
        </p:nvSpPr>
        <p:spPr>
          <a:xfrm>
            <a:off x="5522062" y="5926592"/>
            <a:ext cx="3596335" cy="164043"/>
          </a:xfrm>
          <a:prstGeom prst="rect">
            <a:avLst/>
          </a:prstGeom>
          <a:noFill/>
          <a:ln/>
        </p:spPr>
        <p:txBody>
          <a:bodyPr wrap="square" lIns="0" tIns="0" rIns="0" bIns="0" rtlCol="0" anchor="t"/>
          <a:lstStyle/>
          <a:p>
            <a:pPr indent="0" marL="0">
              <a:lnSpc>
                <a:spcPct val="103000"/>
              </a:lnSpc>
              <a:buNone/>
            </a:pPr>
            <a:r>
              <a:rPr lang="en-US" altLang="en-US" sz="845" dirty="0">
                <a:solidFill>
                  <a:srgbClr val="6D6D67"/>
                </a:solidFill>
                <a:latin typeface="Aeonik" pitchFamily="34" charset="0"/>
                <a:ea typeface="Aeonik" pitchFamily="34" charset="-122"/>
                <a:cs typeface="Aeonik" pitchFamily="34" charset="-120"/>
              </a:rPr>
              <a:t>Capture the conversation. Review the recap next.</a:t>
            </a:r>
            <a:endParaRPr lang="en-US" sz="845" dirty="0"/>
          </a:p>
        </p:txBody>
      </p:sp>
      <p:sp>
        <p:nvSpPr>
          <p:cNvPr id="51" name="Pause recording action"/>
          <p:cNvSpPr/>
          <p:nvPr/>
        </p:nvSpPr>
        <p:spPr>
          <a:xfrm>
            <a:off x="9553743" y="5863499"/>
            <a:ext cx="877001" cy="246065"/>
          </a:xfrm>
          <a:prstGeom prst="rect">
            <a:avLst/>
          </a:prstGeom>
          <a:solidFill>
            <a:srgbClr val="F6F6F2"/>
          </a:solidFill>
          <a:ln w="12700">
            <a:solidFill>
              <a:srgbClr val="F6F6F2">
                <a:alpha val="0"/>
              </a:srgbClr>
            </a:solidFill>
            <a:prstDash val="solid"/>
          </a:ln>
        </p:spPr>
      </p:sp>
      <p:sp>
        <p:nvSpPr>
          <p:cNvPr id="52" name="Text 7-32"/>
          <p:cNvSpPr/>
          <p:nvPr/>
        </p:nvSpPr>
        <p:spPr>
          <a:xfrm>
            <a:off x="9553743" y="5939211"/>
            <a:ext cx="877001" cy="145115"/>
          </a:xfrm>
          <a:prstGeom prst="rect">
            <a:avLst/>
          </a:prstGeom>
          <a:noFill/>
          <a:ln/>
        </p:spPr>
        <p:txBody>
          <a:bodyPr wrap="square" lIns="0" tIns="0" rIns="0" bIns="0" rtlCol="0" anchor="t"/>
          <a:lstStyle/>
          <a:p>
            <a:pPr algn="ctr" indent="0" marL="0">
              <a:lnSpc>
                <a:spcPct val="103000"/>
              </a:lnSpc>
              <a:buNone/>
            </a:pPr>
            <a:r>
              <a:rPr lang="en-US" altLang="en-US" sz="845" b="1" dirty="0">
                <a:solidFill>
                  <a:srgbClr val="202020"/>
                </a:solidFill>
                <a:latin typeface="Aeonik" pitchFamily="34" charset="0"/>
                <a:ea typeface="Aeonik" pitchFamily="34" charset="-122"/>
                <a:cs typeface="Aeonik" pitchFamily="34" charset="-120"/>
              </a:rPr>
              <a:t>Pause</a:t>
            </a:r>
            <a:endParaRPr lang="en-US" sz="845" dirty="0"/>
          </a:p>
        </p:txBody>
      </p:sp>
      <p:sp>
        <p:nvSpPr>
          <p:cNvPr id="53" name="End meeting action"/>
          <p:cNvSpPr/>
          <p:nvPr/>
        </p:nvSpPr>
        <p:spPr>
          <a:xfrm>
            <a:off x="10544312" y="5863499"/>
            <a:ext cx="1059972" cy="246065"/>
          </a:xfrm>
          <a:prstGeom prst="rect">
            <a:avLst/>
          </a:prstGeom>
          <a:solidFill>
            <a:srgbClr val="202020"/>
          </a:solidFill>
          <a:ln w="12700">
            <a:solidFill>
              <a:srgbClr val="202020">
                <a:alpha val="0"/>
              </a:srgbClr>
            </a:solidFill>
            <a:prstDash val="solid"/>
          </a:ln>
        </p:spPr>
      </p:sp>
      <p:sp>
        <p:nvSpPr>
          <p:cNvPr id="54" name="Text 7-33"/>
          <p:cNvSpPr/>
          <p:nvPr/>
        </p:nvSpPr>
        <p:spPr>
          <a:xfrm>
            <a:off x="10544312" y="5939211"/>
            <a:ext cx="1059972" cy="145115"/>
          </a:xfrm>
          <a:prstGeom prst="rect">
            <a:avLst/>
          </a:prstGeom>
          <a:noFill/>
          <a:ln/>
        </p:spPr>
        <p:txBody>
          <a:bodyPr wrap="square" lIns="0" tIns="0" rIns="0" bIns="0" rtlCol="0" anchor="t"/>
          <a:lstStyle/>
          <a:p>
            <a:pPr algn="ctr" indent="0" marL="0">
              <a:lnSpc>
                <a:spcPct val="103000"/>
              </a:lnSpc>
              <a:buNone/>
            </a:pPr>
            <a:r>
              <a:rPr lang="en-US" altLang="en-US" sz="845" b="1" dirty="0">
                <a:solidFill>
                  <a:srgbClr val="FFFFFF"/>
                </a:solidFill>
                <a:latin typeface="Aeonik" pitchFamily="34" charset="0"/>
                <a:ea typeface="Aeonik" pitchFamily="34" charset="-122"/>
                <a:cs typeface="Aeonik" pitchFamily="34" charset="-120"/>
              </a:rPr>
              <a:t>End meeting</a:t>
            </a:r>
            <a:endParaRPr lang="en-US" sz="845" dirty="0"/>
          </a:p>
        </p:txBody>
      </p:sp>
      <p:sp>
        <p:nvSpPr>
          <p:cNvPr id="55" name="Text 7-34"/>
          <p:cNvSpPr/>
          <p:nvPr/>
        </p:nvSpPr>
        <p:spPr>
          <a:xfrm>
            <a:off x="4197096" y="6373368"/>
            <a:ext cx="7571232" cy="219456"/>
          </a:xfrm>
          <a:prstGeom prst="rect">
            <a:avLst/>
          </a:prstGeom>
          <a:noFill/>
          <a:ln/>
        </p:spPr>
        <p:txBody>
          <a:bodyPr wrap="square" lIns="0" tIns="0" rIns="0" bIns="0" rtlCol="0" anchor="t"/>
          <a:lstStyle/>
          <a:p>
            <a:pPr indent="0" marL="0">
              <a:lnSpc>
                <a:spcPct val="100000"/>
              </a:lnSpc>
              <a:buNone/>
            </a:pPr>
            <a:r>
              <a:rPr lang="en-US" altLang="en-US" sz="1050" b="1" spc="35" kern="0" dirty="0">
                <a:solidFill>
                  <a:srgbClr val="F5E900"/>
                </a:solidFill>
                <a:latin typeface="Aeonik" pitchFamily="34" charset="0"/>
                <a:ea typeface="Aeonik" pitchFamily="34" charset="-122"/>
                <a:cs typeface="Aeonik" pitchFamily="34" charset="-120"/>
              </a:rPr>
              <a:t>RECORDING ON / TRANSCRIPT + AI NOTES</a:t>
            </a:r>
            <a:endParaRPr lang="en-US" sz="10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202020"/>
        </a:solidFill>
      </p:bgPr>
    </p:bg>
    <p:spTree>
      <p:nvGrpSpPr>
        <p:cNvPr id="1" name=""/>
        <p:cNvGrpSpPr/>
        <p:nvPr/>
      </p:nvGrpSpPr>
      <p:grpSpPr>
        <a:xfrm>
          <a:off x="0" y="0"/>
          <a:ext cx="0" cy="0"/>
          <a:chOff x="0" y="0"/>
          <a:chExt cx="0" cy="0"/>
        </a:xfrm>
      </p:grpSpPr>
      <p:sp>
        <p:nvSpPr>
          <p:cNvPr id="2" name="Text 8-1"/>
          <p:cNvSpPr/>
          <p:nvPr/>
        </p:nvSpPr>
        <p:spPr>
          <a:xfrm>
            <a:off x="411480" y="310896"/>
            <a:ext cx="1078992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PILOT READINESS</a:t>
            </a:r>
            <a:endParaRPr lang="en-US" sz="1150" dirty="0"/>
          </a:p>
        </p:txBody>
      </p:sp>
      <p:sp>
        <p:nvSpPr>
          <p:cNvPr id="3" name="Text 8-2"/>
          <p:cNvSpPr/>
          <p:nvPr/>
        </p:nvSpPr>
        <p:spPr>
          <a:xfrm>
            <a:off x="411480" y="749808"/>
            <a:ext cx="7772400" cy="1609344"/>
          </a:xfrm>
          <a:prstGeom prst="rect">
            <a:avLst/>
          </a:prstGeom>
          <a:noFill/>
          <a:ln/>
        </p:spPr>
        <p:txBody>
          <a:bodyPr wrap="square" lIns="0" tIns="0" rIns="0" bIns="0" rtlCol="0" anchor="t"/>
          <a:lstStyle/>
          <a:p>
            <a:pPr indent="0" marL="0">
              <a:lnSpc>
                <a:spcPct val="78000"/>
              </a:lnSpc>
              <a:buNone/>
            </a:pPr>
            <a:r>
              <a:rPr lang="en-US" altLang="en-US" sz="5900" b="1" spc="-142" kern="0" dirty="0">
                <a:solidFill>
                  <a:srgbClr val="FFFFFF"/>
                </a:solidFill>
                <a:latin typeface="Aeonik" pitchFamily="34" charset="0"/>
                <a:ea typeface="Aeonik" pitchFamily="34" charset="-122"/>
                <a:cs typeface="Aeonik" pitchFamily="34" charset="-120"/>
              </a:rPr>
              <a:t>AGREE THE</a:t>
            </a:r>
            <a:endParaRPr lang="en-US" sz="5900" dirty="0"/>
          </a:p>
          <a:p>
            <a:pPr indent="0" marL="0">
              <a:lnSpc>
                <a:spcPct val="78000"/>
              </a:lnSpc>
              <a:buNone/>
            </a:pPr>
            <a:r>
              <a:rPr lang="en-US" altLang="en-US" sz="5900" b="1" spc="-142" kern="0" dirty="0">
                <a:solidFill>
                  <a:srgbClr val="FFFFFF"/>
                </a:solidFill>
                <a:latin typeface="Aeonik" pitchFamily="34" charset="0"/>
                <a:ea typeface="Aeonik" pitchFamily="34" charset="-122"/>
                <a:cs typeface="Aeonik" pitchFamily="34" charset="-120"/>
              </a:rPr>
              <a:t>DATA BOUNDARY</a:t>
            </a:r>
            <a:endParaRPr lang="en-US" sz="5900" dirty="0"/>
          </a:p>
        </p:txBody>
      </p:sp>
      <p:sp>
        <p:nvSpPr>
          <p:cNvPr id="4" name="Text 8-3"/>
          <p:cNvSpPr/>
          <p:nvPr/>
        </p:nvSpPr>
        <p:spPr>
          <a:xfrm>
            <a:off x="8705088" y="1115568"/>
            <a:ext cx="3026664" cy="1170432"/>
          </a:xfrm>
          <a:prstGeom prst="rect">
            <a:avLst/>
          </a:prstGeom>
          <a:noFill/>
          <a:ln/>
        </p:spPr>
        <p:txBody>
          <a:bodyPr wrap="square" lIns="0" tIns="0" rIns="0" bIns="0" rtlCol="0" anchor="t"/>
          <a:lstStyle/>
          <a:p>
            <a:pPr indent="0" marL="0">
              <a:lnSpc>
                <a:spcPct val="95000"/>
              </a:lnSpc>
              <a:buNone/>
            </a:pPr>
            <a:r>
              <a:rPr lang="en-US" altLang="en-US" sz="2400" b="1" dirty="0">
                <a:solidFill>
                  <a:srgbClr val="F5E900"/>
                </a:solidFill>
                <a:latin typeface="Aeonik" pitchFamily="34" charset="0"/>
                <a:ea typeface="Aeonik" pitchFamily="34" charset="-122"/>
                <a:cs typeface="Aeonik" pitchFamily="34" charset="-120"/>
              </a:rPr>
              <a:t>Use a non-confidential</a:t>
            </a:r>
            <a:endParaRPr lang="en-US" sz="2400" dirty="0"/>
          </a:p>
          <a:p>
            <a:pPr indent="0" marL="0">
              <a:lnSpc>
                <a:spcPct val="95000"/>
              </a:lnSpc>
              <a:buNone/>
            </a:pPr>
            <a:r>
              <a:rPr lang="en-US" altLang="en-US" sz="2400" b="1" dirty="0">
                <a:solidFill>
                  <a:srgbClr val="F5E900"/>
                </a:solidFill>
                <a:latin typeface="Aeonik" pitchFamily="34" charset="0"/>
                <a:ea typeface="Aeonik" pitchFamily="34" charset="-122"/>
                <a:cs typeface="Aeonik" pitchFamily="34" charset="-120"/>
              </a:rPr>
              <a:t>sample meeting.</a:t>
            </a:r>
            <a:endParaRPr lang="en-US" sz="2400" dirty="0"/>
          </a:p>
        </p:txBody>
      </p:sp>
      <p:sp>
        <p:nvSpPr>
          <p:cNvPr id="5" name="Editorial rule"/>
          <p:cNvSpPr/>
          <p:nvPr/>
        </p:nvSpPr>
        <p:spPr>
          <a:xfrm>
            <a:off x="411480" y="2788920"/>
            <a:ext cx="3474720" cy="0"/>
          </a:xfrm>
          <a:prstGeom prst="line">
            <a:avLst/>
          </a:prstGeom>
          <a:noFill/>
          <a:ln w="8890">
            <a:solidFill>
              <a:srgbClr val="60605A"/>
            </a:solidFill>
            <a:prstDash val="solid"/>
          </a:ln>
        </p:spPr>
      </p:sp>
      <p:sp>
        <p:nvSpPr>
          <p:cNvPr id="6" name="Text 8-4"/>
          <p:cNvSpPr/>
          <p:nvPr/>
        </p:nvSpPr>
        <p:spPr>
          <a:xfrm>
            <a:off x="411480" y="3017520"/>
            <a:ext cx="3474720" cy="566928"/>
          </a:xfrm>
          <a:prstGeom prst="rect">
            <a:avLst/>
          </a:prstGeom>
          <a:noFill/>
          <a:ln/>
        </p:spPr>
        <p:txBody>
          <a:bodyPr wrap="square" lIns="0" tIns="0" rIns="0" bIns="0" rtlCol="0" anchor="t"/>
          <a:lstStyle/>
          <a:p>
            <a:pPr indent="0" marL="0">
              <a:lnSpc>
                <a:spcPct val="100000"/>
              </a:lnSpc>
              <a:buNone/>
            </a:pPr>
            <a:r>
              <a:rPr lang="en-US" altLang="en-US" sz="3100" b="1" spc="-50" kern="0" dirty="0">
                <a:solidFill>
                  <a:srgbClr val="FFFFFF"/>
                </a:solidFill>
                <a:latin typeface="Aeonik" pitchFamily="34" charset="0"/>
                <a:ea typeface="Aeonik" pitchFamily="34" charset="-122"/>
                <a:cs typeface="Aeonik" pitchFamily="34" charset="-120"/>
              </a:rPr>
              <a:t>Recording</a:t>
            </a:r>
            <a:endParaRPr lang="en-US" sz="3100" dirty="0"/>
          </a:p>
        </p:txBody>
      </p:sp>
      <p:sp>
        <p:nvSpPr>
          <p:cNvPr id="7" name="Text 8-5"/>
          <p:cNvSpPr/>
          <p:nvPr/>
        </p:nvSpPr>
        <p:spPr>
          <a:xfrm>
            <a:off x="411480" y="3794760"/>
            <a:ext cx="3474720" cy="969264"/>
          </a:xfrm>
          <a:prstGeom prst="rect">
            <a:avLst/>
          </a:prstGeom>
          <a:noFill/>
          <a:ln/>
        </p:spPr>
        <p:txBody>
          <a:bodyPr wrap="square" lIns="0" tIns="0" rIns="0" bIns="0" rtlCol="0" anchor="t"/>
          <a:lstStyle/>
          <a:p>
            <a:pPr indent="0" marL="0">
              <a:lnSpc>
                <a:spcPct val="101000"/>
              </a:lnSpc>
              <a:buNone/>
            </a:pPr>
            <a:r>
              <a:rPr lang="en-US" altLang="en-US" sz="1800" dirty="0">
                <a:solidFill>
                  <a:srgbClr val="B8B8B2"/>
                </a:solidFill>
                <a:latin typeface="Aeonik" pitchFamily="34" charset="0"/>
                <a:ea typeface="Aeonik" pitchFamily="34" charset="-122"/>
                <a:cs typeface="Aeonik" pitchFamily="34" charset="-120"/>
              </a:rPr>
              <a:t>Agree what may be recorded.</a:t>
            </a:r>
            <a:endParaRPr lang="en-US" sz="1800" dirty="0"/>
          </a:p>
          <a:p>
            <a:pPr indent="0" marL="0">
              <a:lnSpc>
                <a:spcPct val="101000"/>
              </a:lnSpc>
              <a:buNone/>
            </a:pPr>
            <a:r>
              <a:rPr lang="en-US" altLang="en-US" sz="1800" dirty="0">
                <a:solidFill>
                  <a:srgbClr val="B8B8B2"/>
                </a:solidFill>
                <a:latin typeface="Aeonik" pitchFamily="34" charset="0"/>
                <a:ea typeface="Aeonik" pitchFamily="34" charset="-122"/>
                <a:cs typeface="Aeonik" pitchFamily="34" charset="-120"/>
              </a:rPr>
              <a:t>Let everyone know before</a:t>
            </a:r>
            <a:endParaRPr lang="en-US" sz="1800" dirty="0"/>
          </a:p>
          <a:p>
            <a:pPr indent="0" marL="0">
              <a:lnSpc>
                <a:spcPct val="101000"/>
              </a:lnSpc>
              <a:buNone/>
            </a:pPr>
            <a:r>
              <a:rPr lang="en-US" altLang="en-US" sz="1800" dirty="0">
                <a:solidFill>
                  <a:srgbClr val="B8B8B2"/>
                </a:solidFill>
                <a:latin typeface="Aeonik" pitchFamily="34" charset="0"/>
                <a:ea typeface="Aeonik" pitchFamily="34" charset="-122"/>
                <a:cs typeface="Aeonik" pitchFamily="34" charset="-120"/>
              </a:rPr>
              <a:t>capture begins.</a:t>
            </a:r>
            <a:endParaRPr lang="en-US" sz="1800" dirty="0"/>
          </a:p>
        </p:txBody>
      </p:sp>
      <p:sp>
        <p:nvSpPr>
          <p:cNvPr id="8" name="Editorial rule"/>
          <p:cNvSpPr/>
          <p:nvPr/>
        </p:nvSpPr>
        <p:spPr>
          <a:xfrm>
            <a:off x="4352544" y="2788920"/>
            <a:ext cx="3474720" cy="0"/>
          </a:xfrm>
          <a:prstGeom prst="line">
            <a:avLst/>
          </a:prstGeom>
          <a:noFill/>
          <a:ln w="8890">
            <a:solidFill>
              <a:srgbClr val="60605A"/>
            </a:solidFill>
            <a:prstDash val="solid"/>
          </a:ln>
        </p:spPr>
      </p:sp>
      <p:sp>
        <p:nvSpPr>
          <p:cNvPr id="9" name="Text 8-6"/>
          <p:cNvSpPr/>
          <p:nvPr/>
        </p:nvSpPr>
        <p:spPr>
          <a:xfrm>
            <a:off x="4352544" y="3017520"/>
            <a:ext cx="3474720" cy="566928"/>
          </a:xfrm>
          <a:prstGeom prst="rect">
            <a:avLst/>
          </a:prstGeom>
          <a:noFill/>
          <a:ln/>
        </p:spPr>
        <p:txBody>
          <a:bodyPr wrap="square" lIns="0" tIns="0" rIns="0" bIns="0" rtlCol="0" anchor="t"/>
          <a:lstStyle/>
          <a:p>
            <a:pPr indent="0" marL="0">
              <a:lnSpc>
                <a:spcPct val="100000"/>
              </a:lnSpc>
              <a:buNone/>
            </a:pPr>
            <a:r>
              <a:rPr lang="en-US" altLang="en-US" sz="3100" b="1" spc="-50" kern="0" dirty="0">
                <a:solidFill>
                  <a:srgbClr val="FFFFFF"/>
                </a:solidFill>
                <a:latin typeface="Aeonik" pitchFamily="34" charset="0"/>
                <a:ea typeface="Aeonik" pitchFamily="34" charset="-122"/>
                <a:cs typeface="Aeonik" pitchFamily="34" charset="-120"/>
              </a:rPr>
              <a:t>Access</a:t>
            </a:r>
            <a:endParaRPr lang="en-US" sz="3100" dirty="0"/>
          </a:p>
        </p:txBody>
      </p:sp>
      <p:sp>
        <p:nvSpPr>
          <p:cNvPr id="10" name="Text 8-7"/>
          <p:cNvSpPr/>
          <p:nvPr/>
        </p:nvSpPr>
        <p:spPr>
          <a:xfrm>
            <a:off x="4352544" y="3794760"/>
            <a:ext cx="3474720" cy="969264"/>
          </a:xfrm>
          <a:prstGeom prst="rect">
            <a:avLst/>
          </a:prstGeom>
          <a:noFill/>
          <a:ln/>
        </p:spPr>
        <p:txBody>
          <a:bodyPr wrap="square" lIns="0" tIns="0" rIns="0" bIns="0" rtlCol="0" anchor="t"/>
          <a:lstStyle/>
          <a:p>
            <a:pPr indent="0" marL="0">
              <a:lnSpc>
                <a:spcPct val="101000"/>
              </a:lnSpc>
              <a:buNone/>
            </a:pPr>
            <a:r>
              <a:rPr lang="en-US" altLang="en-US" sz="1800" dirty="0">
                <a:solidFill>
                  <a:srgbClr val="B8B8B2"/>
                </a:solidFill>
                <a:latin typeface="Aeonik" pitchFamily="34" charset="0"/>
                <a:ea typeface="Aeonik" pitchFamily="34" charset="-122"/>
                <a:cs typeface="Aeonik" pitchFamily="34" charset="-120"/>
              </a:rPr>
              <a:t>Name the meeting owner</a:t>
            </a:r>
            <a:endParaRPr lang="en-US" sz="1800" dirty="0"/>
          </a:p>
          <a:p>
            <a:pPr indent="0" marL="0">
              <a:lnSpc>
                <a:spcPct val="101000"/>
              </a:lnSpc>
              <a:buNone/>
            </a:pPr>
            <a:r>
              <a:rPr lang="en-US" altLang="en-US" sz="1800" dirty="0">
                <a:solidFill>
                  <a:srgbClr val="B8B8B2"/>
                </a:solidFill>
                <a:latin typeface="Aeonik" pitchFamily="34" charset="0"/>
                <a:ea typeface="Aeonik" pitchFamily="34" charset="-122"/>
                <a:cs typeface="Aeonik" pitchFamily="34" charset="-120"/>
              </a:rPr>
              <a:t>and reviewers. Decide</a:t>
            </a:r>
            <a:endParaRPr lang="en-US" sz="1800" dirty="0"/>
          </a:p>
          <a:p>
            <a:pPr indent="0" marL="0">
              <a:lnSpc>
                <a:spcPct val="101000"/>
              </a:lnSpc>
              <a:buNone/>
            </a:pPr>
            <a:r>
              <a:rPr lang="en-US" altLang="en-US" sz="1800" dirty="0">
                <a:solidFill>
                  <a:srgbClr val="B8B8B2"/>
                </a:solidFill>
                <a:latin typeface="Aeonik" pitchFamily="34" charset="0"/>
                <a:ea typeface="Aeonik" pitchFamily="34" charset="-122"/>
                <a:cs typeface="Aeonik" pitchFamily="34" charset="-120"/>
              </a:rPr>
              <a:t>who receives the recap.</a:t>
            </a:r>
            <a:endParaRPr lang="en-US" sz="1800" dirty="0"/>
          </a:p>
        </p:txBody>
      </p:sp>
      <p:sp>
        <p:nvSpPr>
          <p:cNvPr id="11" name="Editorial rule"/>
          <p:cNvSpPr/>
          <p:nvPr/>
        </p:nvSpPr>
        <p:spPr>
          <a:xfrm>
            <a:off x="8293608" y="2788920"/>
            <a:ext cx="3474720" cy="0"/>
          </a:xfrm>
          <a:prstGeom prst="line">
            <a:avLst/>
          </a:prstGeom>
          <a:noFill/>
          <a:ln w="8890">
            <a:solidFill>
              <a:srgbClr val="60605A"/>
            </a:solidFill>
            <a:prstDash val="solid"/>
          </a:ln>
        </p:spPr>
      </p:sp>
      <p:sp>
        <p:nvSpPr>
          <p:cNvPr id="12" name="Text 8-8"/>
          <p:cNvSpPr/>
          <p:nvPr/>
        </p:nvSpPr>
        <p:spPr>
          <a:xfrm>
            <a:off x="8293608" y="3017520"/>
            <a:ext cx="3474720" cy="566928"/>
          </a:xfrm>
          <a:prstGeom prst="rect">
            <a:avLst/>
          </a:prstGeom>
          <a:noFill/>
          <a:ln/>
        </p:spPr>
        <p:txBody>
          <a:bodyPr wrap="square" lIns="0" tIns="0" rIns="0" bIns="0" rtlCol="0" anchor="t"/>
          <a:lstStyle/>
          <a:p>
            <a:pPr indent="0" marL="0">
              <a:lnSpc>
                <a:spcPct val="100000"/>
              </a:lnSpc>
              <a:buNone/>
            </a:pPr>
            <a:r>
              <a:rPr lang="en-US" altLang="en-US" sz="3100" b="1" spc="-50" kern="0" dirty="0">
                <a:solidFill>
                  <a:srgbClr val="FFFFFF"/>
                </a:solidFill>
                <a:latin typeface="Aeonik" pitchFamily="34" charset="0"/>
                <a:ea typeface="Aeonik" pitchFamily="34" charset="-122"/>
                <a:cs typeface="Aeonik" pitchFamily="34" charset="-120"/>
              </a:rPr>
              <a:t>Handling</a:t>
            </a:r>
            <a:endParaRPr lang="en-US" sz="3100" dirty="0"/>
          </a:p>
        </p:txBody>
      </p:sp>
      <p:sp>
        <p:nvSpPr>
          <p:cNvPr id="13" name="Text 8-9"/>
          <p:cNvSpPr/>
          <p:nvPr/>
        </p:nvSpPr>
        <p:spPr>
          <a:xfrm>
            <a:off x="8293608" y="3794760"/>
            <a:ext cx="3474720" cy="969264"/>
          </a:xfrm>
          <a:prstGeom prst="rect">
            <a:avLst/>
          </a:prstGeom>
          <a:noFill/>
          <a:ln/>
        </p:spPr>
        <p:txBody>
          <a:bodyPr wrap="square" lIns="0" tIns="0" rIns="0" bIns="0" rtlCol="0" anchor="t"/>
          <a:lstStyle/>
          <a:p>
            <a:pPr indent="0" marL="0">
              <a:lnSpc>
                <a:spcPct val="101000"/>
              </a:lnSpc>
              <a:buNone/>
            </a:pPr>
            <a:r>
              <a:rPr lang="en-US" altLang="en-US" sz="1800" dirty="0">
                <a:solidFill>
                  <a:srgbClr val="B8B8B2"/>
                </a:solidFill>
                <a:latin typeface="Aeonik" pitchFamily="34" charset="0"/>
                <a:ea typeface="Aeonik" pitchFamily="34" charset="-122"/>
                <a:cs typeface="Aeonik" pitchFamily="34" charset="-120"/>
              </a:rPr>
              <a:t>Confirm storage, retention,</a:t>
            </a:r>
            <a:endParaRPr lang="en-US" sz="1800" dirty="0"/>
          </a:p>
          <a:p>
            <a:pPr indent="0" marL="0">
              <a:lnSpc>
                <a:spcPct val="101000"/>
              </a:lnSpc>
              <a:buNone/>
            </a:pPr>
            <a:r>
              <a:rPr lang="en-US" altLang="en-US" sz="1800" dirty="0">
                <a:solidFill>
                  <a:srgbClr val="B8B8B2"/>
                </a:solidFill>
                <a:latin typeface="Aeonik" pitchFamily="34" charset="0"/>
                <a:ea typeface="Aeonik" pitchFamily="34" charset="-122"/>
                <a:cs typeface="Aeonik" pitchFamily="34" charset="-120"/>
              </a:rPr>
              <a:t>deletion and AI data use</a:t>
            </a:r>
            <a:endParaRPr lang="en-US" sz="1800" dirty="0"/>
          </a:p>
          <a:p>
            <a:pPr indent="0" marL="0">
              <a:lnSpc>
                <a:spcPct val="101000"/>
              </a:lnSpc>
              <a:buNone/>
            </a:pPr>
            <a:r>
              <a:rPr lang="en-US" altLang="en-US" sz="1800" dirty="0">
                <a:solidFill>
                  <a:srgbClr val="B8B8B2"/>
                </a:solidFill>
                <a:latin typeface="Aeonik" pitchFamily="34" charset="0"/>
                <a:ea typeface="Aeonik" pitchFamily="34" charset="-122"/>
                <a:cs typeface="Aeonik" pitchFamily="34" charset="-120"/>
              </a:rPr>
              <a:t>before sensitive material.</a:t>
            </a:r>
            <a:endParaRPr lang="en-US" sz="1800" dirty="0"/>
          </a:p>
        </p:txBody>
      </p:sp>
      <p:pic>
        <p:nvPicPr>
          <p:cNvPr id="14" name="Editorial photograph / teams-yellow" descr="AI-generated conceptual editorial image: teams-yellow">    </p:cNvPr>
          <p:cNvPicPr>
            <a:picLocks noChangeAspect="1"/>
          </p:cNvPicPr>
          <p:nvPr/>
        </p:nvPicPr>
        <p:blipFill>
          <a:blip r:embed="rId1"/>
          <a:srcRect l="0" r="0" t="40325" b="40325"/>
          <a:stretch/>
        </p:blipFill>
        <p:spPr>
          <a:xfrm>
            <a:off x="0" y="5285232"/>
            <a:ext cx="12192000" cy="1572768"/>
          </a:xfrm>
          <a:prstGeom prst="rect">
            <a:avLst/>
          </a:prstGeom>
        </p:spPr>
      </p:pic>
      <p:sp>
        <p:nvSpPr>
          <p:cNvPr id="15" name="Readiness photo contrast"/>
          <p:cNvSpPr/>
          <p:nvPr/>
        </p:nvSpPr>
        <p:spPr>
          <a:xfrm>
            <a:off x="0" y="5285232"/>
            <a:ext cx="12192000" cy="1572768"/>
          </a:xfrm>
          <a:prstGeom prst="rect">
            <a:avLst/>
          </a:prstGeom>
          <a:solidFill>
            <a:srgbClr val="080808">
              <a:alpha val="70000"/>
            </a:srgbClr>
          </a:solidFill>
          <a:ln w="12700">
            <a:solidFill>
              <a:srgbClr val="080808">
                <a:alpha val="0"/>
              </a:srgbClr>
            </a:solidFill>
            <a:prstDash val="solid"/>
          </a:ln>
        </p:spPr>
      </p:sp>
      <p:sp>
        <p:nvSpPr>
          <p:cNvPr id="16" name="Readiness photo grid / vertical"/>
          <p:cNvSpPr/>
          <p:nvPr/>
        </p:nvSpPr>
        <p:spPr>
          <a:xfrm>
            <a:off x="8430768" y="5285232"/>
            <a:ext cx="0" cy="1572768"/>
          </a:xfrm>
          <a:prstGeom prst="line">
            <a:avLst/>
          </a:prstGeom>
          <a:noFill/>
          <a:ln w="6350">
            <a:solidFill>
              <a:srgbClr val="F5E900">
                <a:alpha val="17000"/>
              </a:srgbClr>
            </a:solidFill>
            <a:prstDash val="solid"/>
          </a:ln>
        </p:spPr>
      </p:sp>
      <p:sp>
        <p:nvSpPr>
          <p:cNvPr id="17" name="Readiness photo grid / vertical"/>
          <p:cNvSpPr/>
          <p:nvPr/>
        </p:nvSpPr>
        <p:spPr>
          <a:xfrm>
            <a:off x="8970264" y="5285232"/>
            <a:ext cx="0" cy="1572768"/>
          </a:xfrm>
          <a:prstGeom prst="line">
            <a:avLst/>
          </a:prstGeom>
          <a:noFill/>
          <a:ln w="6350">
            <a:solidFill>
              <a:srgbClr val="F5E900">
                <a:alpha val="17000"/>
              </a:srgbClr>
            </a:solidFill>
            <a:prstDash val="solid"/>
          </a:ln>
        </p:spPr>
      </p:sp>
      <p:sp>
        <p:nvSpPr>
          <p:cNvPr id="18" name="Readiness photo grid / vertical"/>
          <p:cNvSpPr/>
          <p:nvPr/>
        </p:nvSpPr>
        <p:spPr>
          <a:xfrm>
            <a:off x="9509760" y="5285232"/>
            <a:ext cx="0" cy="1572768"/>
          </a:xfrm>
          <a:prstGeom prst="line">
            <a:avLst/>
          </a:prstGeom>
          <a:noFill/>
          <a:ln w="6350">
            <a:solidFill>
              <a:srgbClr val="F5E900">
                <a:alpha val="17000"/>
              </a:srgbClr>
            </a:solidFill>
            <a:prstDash val="solid"/>
          </a:ln>
        </p:spPr>
      </p:sp>
      <p:sp>
        <p:nvSpPr>
          <p:cNvPr id="19" name="Readiness photo grid / vertical"/>
          <p:cNvSpPr/>
          <p:nvPr/>
        </p:nvSpPr>
        <p:spPr>
          <a:xfrm>
            <a:off x="10049256" y="5285232"/>
            <a:ext cx="0" cy="1572768"/>
          </a:xfrm>
          <a:prstGeom prst="line">
            <a:avLst/>
          </a:prstGeom>
          <a:noFill/>
          <a:ln w="6350">
            <a:solidFill>
              <a:srgbClr val="F5E900">
                <a:alpha val="17000"/>
              </a:srgbClr>
            </a:solidFill>
            <a:prstDash val="solid"/>
          </a:ln>
        </p:spPr>
      </p:sp>
      <p:sp>
        <p:nvSpPr>
          <p:cNvPr id="20" name="Readiness photo grid / vertical"/>
          <p:cNvSpPr/>
          <p:nvPr/>
        </p:nvSpPr>
        <p:spPr>
          <a:xfrm>
            <a:off x="10588752" y="5285232"/>
            <a:ext cx="0" cy="1572768"/>
          </a:xfrm>
          <a:prstGeom prst="line">
            <a:avLst/>
          </a:prstGeom>
          <a:noFill/>
          <a:ln w="6350">
            <a:solidFill>
              <a:srgbClr val="F5E900">
                <a:alpha val="17000"/>
              </a:srgbClr>
            </a:solidFill>
            <a:prstDash val="solid"/>
          </a:ln>
        </p:spPr>
      </p:sp>
      <p:sp>
        <p:nvSpPr>
          <p:cNvPr id="21" name="Readiness photo grid / vertical"/>
          <p:cNvSpPr/>
          <p:nvPr/>
        </p:nvSpPr>
        <p:spPr>
          <a:xfrm>
            <a:off x="11128248" y="5285232"/>
            <a:ext cx="0" cy="1572768"/>
          </a:xfrm>
          <a:prstGeom prst="line">
            <a:avLst/>
          </a:prstGeom>
          <a:noFill/>
          <a:ln w="6350">
            <a:solidFill>
              <a:srgbClr val="F5E900">
                <a:alpha val="17000"/>
              </a:srgbClr>
            </a:solidFill>
            <a:prstDash val="solid"/>
          </a:ln>
        </p:spPr>
      </p:sp>
      <p:sp>
        <p:nvSpPr>
          <p:cNvPr id="22" name="Readiness photo grid / vertical"/>
          <p:cNvSpPr/>
          <p:nvPr/>
        </p:nvSpPr>
        <p:spPr>
          <a:xfrm>
            <a:off x="11667744" y="5285232"/>
            <a:ext cx="0" cy="1572768"/>
          </a:xfrm>
          <a:prstGeom prst="line">
            <a:avLst/>
          </a:prstGeom>
          <a:noFill/>
          <a:ln w="6350">
            <a:solidFill>
              <a:srgbClr val="F5E900">
                <a:alpha val="17000"/>
              </a:srgbClr>
            </a:solidFill>
            <a:prstDash val="solid"/>
          </a:ln>
        </p:spPr>
      </p:sp>
      <p:sp>
        <p:nvSpPr>
          <p:cNvPr id="23" name="Readiness photo grid / horizontal"/>
          <p:cNvSpPr/>
          <p:nvPr/>
        </p:nvSpPr>
        <p:spPr>
          <a:xfrm>
            <a:off x="8339328" y="5312664"/>
            <a:ext cx="3852672" cy="0"/>
          </a:xfrm>
          <a:prstGeom prst="line">
            <a:avLst/>
          </a:prstGeom>
          <a:noFill/>
          <a:ln w="6350">
            <a:solidFill>
              <a:srgbClr val="F5E900">
                <a:alpha val="17000"/>
              </a:srgbClr>
            </a:solidFill>
            <a:prstDash val="solid"/>
          </a:ln>
        </p:spPr>
      </p:sp>
      <p:sp>
        <p:nvSpPr>
          <p:cNvPr id="24" name="Readiness photo grid / horizontal"/>
          <p:cNvSpPr/>
          <p:nvPr/>
        </p:nvSpPr>
        <p:spPr>
          <a:xfrm>
            <a:off x="8339328" y="5852160"/>
            <a:ext cx="3852672" cy="0"/>
          </a:xfrm>
          <a:prstGeom prst="line">
            <a:avLst/>
          </a:prstGeom>
          <a:noFill/>
          <a:ln w="6350">
            <a:solidFill>
              <a:srgbClr val="F5E900">
                <a:alpha val="17000"/>
              </a:srgbClr>
            </a:solidFill>
            <a:prstDash val="solid"/>
          </a:ln>
        </p:spPr>
      </p:sp>
      <p:sp>
        <p:nvSpPr>
          <p:cNvPr id="25" name="Readiness photo grid / horizontal"/>
          <p:cNvSpPr/>
          <p:nvPr/>
        </p:nvSpPr>
        <p:spPr>
          <a:xfrm>
            <a:off x="8339328" y="6391656"/>
            <a:ext cx="3852672" cy="0"/>
          </a:xfrm>
          <a:prstGeom prst="line">
            <a:avLst/>
          </a:prstGeom>
          <a:noFill/>
          <a:ln w="6350">
            <a:solidFill>
              <a:srgbClr val="F5E900">
                <a:alpha val="17000"/>
              </a:srgbClr>
            </a:solidFill>
            <a:prstDash val="solid"/>
          </a:ln>
        </p:spPr>
      </p:sp>
      <p:sp>
        <p:nvSpPr>
          <p:cNvPr id="26" name="Text 8-10"/>
          <p:cNvSpPr/>
          <p:nvPr/>
        </p:nvSpPr>
        <p:spPr>
          <a:xfrm>
            <a:off x="411480" y="5678424"/>
            <a:ext cx="10881360" cy="704088"/>
          </a:xfrm>
          <a:prstGeom prst="rect">
            <a:avLst/>
          </a:prstGeom>
          <a:noFill/>
          <a:ln/>
        </p:spPr>
        <p:txBody>
          <a:bodyPr wrap="square" lIns="0" tIns="0" rIns="0" bIns="0" rtlCol="0" anchor="t"/>
          <a:lstStyle/>
          <a:p>
            <a:pPr indent="0" marL="0">
              <a:lnSpc>
                <a:spcPct val="95000"/>
              </a:lnSpc>
              <a:buNone/>
            </a:pPr>
            <a:r>
              <a:rPr lang="en-US" altLang="en-US" sz="2400" b="1" dirty="0">
                <a:solidFill>
                  <a:srgbClr val="FFFFFF"/>
                </a:solidFill>
                <a:latin typeface="Aeonik" pitchFamily="34" charset="0"/>
                <a:ea typeface="Aeonik" pitchFamily="34" charset="-122"/>
                <a:cs typeface="Aeonik" pitchFamily="34" charset="-120"/>
              </a:rPr>
              <a:t>Sensitive material enters only after</a:t>
            </a:r>
            <a:endParaRPr lang="en-US" sz="2400" dirty="0"/>
          </a:p>
          <a:p>
            <a:pPr indent="0" marL="0">
              <a:lnSpc>
                <a:spcPct val="95000"/>
              </a:lnSpc>
              <a:buNone/>
            </a:pPr>
            <a:r>
              <a:rPr lang="en-US" altLang="en-US" sz="2400" b="1" dirty="0">
                <a:solidFill>
                  <a:srgbClr val="FFFFFF"/>
                </a:solidFill>
                <a:latin typeface="Aeonik" pitchFamily="34" charset="0"/>
                <a:ea typeface="Aeonik" pitchFamily="34" charset="-122"/>
                <a:cs typeface="Aeonik" pitchFamily="34" charset="-120"/>
              </a:rPr>
              <a:t>your team agrees the data-handling terms.</a:t>
            </a:r>
            <a:endParaRPr lang="en-US"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202020"/>
        </a:solidFill>
      </p:bgPr>
    </p:bg>
    <p:spTree>
      <p:nvGrpSpPr>
        <p:cNvPr id="1" name=""/>
        <p:cNvGrpSpPr/>
        <p:nvPr/>
      </p:nvGrpSpPr>
      <p:grpSpPr>
        <a:xfrm>
          <a:off x="0" y="0"/>
          <a:ext cx="0" cy="0"/>
          <a:chOff x="0" y="0"/>
          <a:chExt cx="0" cy="0"/>
        </a:xfrm>
      </p:grpSpPr>
      <p:sp>
        <p:nvSpPr>
          <p:cNvPr id="2" name="Text 9-1"/>
          <p:cNvSpPr/>
          <p:nvPr/>
        </p:nvSpPr>
        <p:spPr>
          <a:xfrm>
            <a:off x="411480" y="310896"/>
            <a:ext cx="1078992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BUSINESS CASE / ILLUSTRATIVE ASSUMPTION</a:t>
            </a:r>
            <a:endParaRPr lang="en-US" sz="1150" dirty="0"/>
          </a:p>
        </p:txBody>
      </p:sp>
      <p:sp>
        <p:nvSpPr>
          <p:cNvPr id="3" name="Text 9-2"/>
          <p:cNvSpPr/>
          <p:nvPr/>
        </p:nvSpPr>
        <p:spPr>
          <a:xfrm>
            <a:off x="411480" y="758952"/>
            <a:ext cx="11338560" cy="877824"/>
          </a:xfrm>
          <a:prstGeom prst="rect">
            <a:avLst/>
          </a:prstGeom>
          <a:noFill/>
          <a:ln/>
        </p:spPr>
        <p:txBody>
          <a:bodyPr wrap="square" lIns="0" tIns="0" rIns="0" bIns="0" rtlCol="0" anchor="t"/>
          <a:lstStyle/>
          <a:p>
            <a:pPr indent="0" marL="0">
              <a:lnSpc>
                <a:spcPct val="78000"/>
              </a:lnSpc>
              <a:buNone/>
            </a:pPr>
            <a:r>
              <a:rPr lang="en-US" altLang="en-US" sz="5700" b="1" spc="-137" kern="0" dirty="0">
                <a:solidFill>
                  <a:srgbClr val="FFFFFF"/>
                </a:solidFill>
                <a:latin typeface="Aeonik" pitchFamily="34" charset="0"/>
                <a:ea typeface="Aeonik" pitchFamily="34" charset="-122"/>
                <a:cs typeface="Aeonik" pitchFamily="34" charset="-120"/>
              </a:rPr>
              <a:t>ONE SCENARIO TO TEST</a:t>
            </a:r>
            <a:endParaRPr lang="en-US" sz="5700" dirty="0"/>
          </a:p>
        </p:txBody>
      </p:sp>
      <p:sp>
        <p:nvSpPr>
          <p:cNvPr id="4" name="Text 9-3"/>
          <p:cNvSpPr/>
          <p:nvPr/>
        </p:nvSpPr>
        <p:spPr>
          <a:xfrm>
            <a:off x="411480" y="1828800"/>
            <a:ext cx="11247120" cy="448056"/>
          </a:xfrm>
          <a:prstGeom prst="rect">
            <a:avLst/>
          </a:prstGeom>
          <a:noFill/>
          <a:ln/>
        </p:spPr>
        <p:txBody>
          <a:bodyPr wrap="square" lIns="0" tIns="0" rIns="0" bIns="0" rtlCol="0" anchor="t"/>
          <a:lstStyle/>
          <a:p>
            <a:pPr indent="0" marL="0">
              <a:lnSpc>
                <a:spcPct val="100000"/>
              </a:lnSpc>
              <a:buNone/>
            </a:pPr>
            <a:r>
              <a:rPr lang="en-US" altLang="en-US" sz="2200" dirty="0">
                <a:solidFill>
                  <a:srgbClr val="FFFFFF"/>
                </a:solidFill>
                <a:latin typeface="Aeonik" pitchFamily="34" charset="0"/>
                <a:ea typeface="Aeonik" pitchFamily="34" charset="-122"/>
                <a:cs typeface="Aeonik" pitchFamily="34" charset="-120"/>
              </a:rPr>
              <a:t>Use your meeting volume and measure the net follow-up time saved.</a:t>
            </a:r>
            <a:endParaRPr lang="en-US" sz="2200" dirty="0"/>
          </a:p>
        </p:txBody>
      </p:sp>
      <p:graphicFrame>
        <p:nvGraphicFramePr>
          <p:cNvPr id="5" name="Native single-scenario capacity chart" descr="Illustrative potential capacity: 40 meetings per month times 20 assumed net minutes saved on follow-up per meeting divided by 60 equals 13.3 hours per month. Not measured results."/>
          <p:cNvGraphicFramePr/>
          <p:nvPr/>
        </p:nvGraphicFramePr>
        <p:xfrm>
          <a:off x="411480" y="2816352"/>
          <a:ext cx="7196328" cy="2542032"/>
        </p:xfrm>
        <a:graphic xmlns:a="http://schemas.openxmlformats.org/drawingml/2006/main">
          <a:graphicData uri="http://schemas.openxmlformats.org/drawingml/2006/chart">
            <c:chart xmlns:c="http://schemas.openxmlformats.org/drawingml/2006/chart" r:id="rId1"/>
          </a:graphicData>
        </a:graphic>
      </p:graphicFrame>
      <p:sp>
        <p:nvSpPr>
          <p:cNvPr id="6" name="Editorial rule"/>
          <p:cNvSpPr/>
          <p:nvPr/>
        </p:nvSpPr>
        <p:spPr>
          <a:xfrm>
            <a:off x="8293608" y="2816352"/>
            <a:ext cx="3474720" cy="0"/>
          </a:xfrm>
          <a:prstGeom prst="line">
            <a:avLst/>
          </a:prstGeom>
          <a:noFill/>
          <a:ln w="8890">
            <a:solidFill>
              <a:srgbClr val="60605A"/>
            </a:solidFill>
            <a:prstDash val="solid"/>
          </a:ln>
        </p:spPr>
      </p:sp>
      <p:sp>
        <p:nvSpPr>
          <p:cNvPr id="7" name="Text 9-4"/>
          <p:cNvSpPr/>
          <p:nvPr/>
        </p:nvSpPr>
        <p:spPr>
          <a:xfrm>
            <a:off x="8293608" y="3090672"/>
            <a:ext cx="3474720" cy="1234440"/>
          </a:xfrm>
          <a:prstGeom prst="rect">
            <a:avLst/>
          </a:prstGeom>
          <a:noFill/>
          <a:ln/>
        </p:spPr>
        <p:txBody>
          <a:bodyPr wrap="square" lIns="0" tIns="0" rIns="0" bIns="0" rtlCol="0" anchor="t"/>
          <a:lstStyle/>
          <a:p>
            <a:pPr indent="0" marL="0">
              <a:lnSpc>
                <a:spcPct val="104000"/>
              </a:lnSpc>
              <a:buNone/>
            </a:pPr>
            <a:r>
              <a:rPr lang="en-US" altLang="en-US" sz="2100" dirty="0">
                <a:solidFill>
                  <a:srgbClr val="FFFFFF"/>
                </a:solidFill>
                <a:latin typeface="Aeonik" pitchFamily="34" charset="0"/>
                <a:ea typeface="Aeonik" pitchFamily="34" charset="-122"/>
                <a:cs typeface="Aeonik" pitchFamily="34" charset="-120"/>
              </a:rPr>
              <a:t>40 meetings / month</a:t>
            </a:r>
            <a:endParaRPr lang="en-US" sz="2100" dirty="0"/>
          </a:p>
          <a:p>
            <a:pPr indent="0" marL="0">
              <a:lnSpc>
                <a:spcPct val="104000"/>
              </a:lnSpc>
              <a:buNone/>
            </a:pPr>
            <a:r>
              <a:rPr lang="en-US" altLang="en-US" sz="2100" dirty="0">
                <a:solidFill>
                  <a:srgbClr val="FFFFFF"/>
                </a:solidFill>
                <a:latin typeface="Aeonik" pitchFamily="34" charset="0"/>
                <a:ea typeface="Aeonik" pitchFamily="34" charset="-122"/>
                <a:cs typeface="Aeonik" pitchFamily="34" charset="-120"/>
              </a:rPr>
              <a:t>× 20 net min / meeting</a:t>
            </a:r>
            <a:endParaRPr lang="en-US" sz="2100" dirty="0"/>
          </a:p>
          <a:p>
            <a:pPr indent="0" marL="0">
              <a:lnSpc>
                <a:spcPct val="104000"/>
              </a:lnSpc>
              <a:buNone/>
            </a:pPr>
            <a:r>
              <a:rPr lang="en-US" altLang="en-US" sz="2100" dirty="0">
                <a:solidFill>
                  <a:srgbClr val="FFFFFF"/>
                </a:solidFill>
                <a:latin typeface="Aeonik" pitchFamily="34" charset="0"/>
                <a:ea typeface="Aeonik" pitchFamily="34" charset="-122"/>
                <a:cs typeface="Aeonik" pitchFamily="34" charset="-120"/>
              </a:rPr>
              <a:t>÷ 60</a:t>
            </a:r>
            <a:endParaRPr lang="en-US" sz="2100" dirty="0"/>
          </a:p>
        </p:txBody>
      </p:sp>
      <p:sp>
        <p:nvSpPr>
          <p:cNvPr id="8" name="Text 9-5"/>
          <p:cNvSpPr/>
          <p:nvPr/>
        </p:nvSpPr>
        <p:spPr>
          <a:xfrm>
            <a:off x="8293608" y="4608576"/>
            <a:ext cx="3474720" cy="804672"/>
          </a:xfrm>
          <a:prstGeom prst="rect">
            <a:avLst/>
          </a:prstGeom>
          <a:noFill/>
          <a:ln/>
        </p:spPr>
        <p:txBody>
          <a:bodyPr wrap="square" lIns="0" tIns="0" rIns="0" bIns="0" rtlCol="0" anchor="t"/>
          <a:lstStyle/>
          <a:p>
            <a:pPr indent="0" marL="0">
              <a:lnSpc>
                <a:spcPct val="99000"/>
              </a:lnSpc>
              <a:buNone/>
            </a:pPr>
            <a:r>
              <a:rPr lang="en-US" altLang="en-US" sz="2000" b="1" dirty="0">
                <a:solidFill>
                  <a:srgbClr val="F5E900"/>
                </a:solidFill>
                <a:latin typeface="Aeonik" pitchFamily="34" charset="0"/>
                <a:ea typeface="Aeonik" pitchFamily="34" charset="-122"/>
                <a:cs typeface="Aeonik" pitchFamily="34" charset="-120"/>
              </a:rPr>
              <a:t>Net means after</a:t>
            </a:r>
            <a:endParaRPr lang="en-US" sz="2000" dirty="0"/>
          </a:p>
          <a:p>
            <a:pPr indent="0" marL="0">
              <a:lnSpc>
                <a:spcPct val="99000"/>
              </a:lnSpc>
              <a:buNone/>
            </a:pPr>
            <a:r>
              <a:rPr lang="en-US" altLang="en-US" sz="2000" b="1" dirty="0">
                <a:solidFill>
                  <a:srgbClr val="F5E900"/>
                </a:solidFill>
                <a:latin typeface="Aeonik" pitchFamily="34" charset="0"/>
                <a:ea typeface="Aeonik" pitchFamily="34" charset="-122"/>
                <a:cs typeface="Aeonik" pitchFamily="34" charset="-120"/>
              </a:rPr>
              <a:t>review and corrections.</a:t>
            </a:r>
            <a:endParaRPr lang="en-US" sz="2000" dirty="0"/>
          </a:p>
        </p:txBody>
      </p:sp>
      <p:sp>
        <p:nvSpPr>
          <p:cNvPr id="9" name="Editorial rule"/>
          <p:cNvSpPr/>
          <p:nvPr/>
        </p:nvSpPr>
        <p:spPr>
          <a:xfrm>
            <a:off x="411480" y="5806440"/>
            <a:ext cx="11356848" cy="0"/>
          </a:xfrm>
          <a:prstGeom prst="line">
            <a:avLst/>
          </a:prstGeom>
          <a:noFill/>
          <a:ln w="8890">
            <a:solidFill>
              <a:srgbClr val="60605A"/>
            </a:solidFill>
            <a:prstDash val="solid"/>
          </a:ln>
        </p:spPr>
      </p:sp>
      <p:sp>
        <p:nvSpPr>
          <p:cNvPr id="10" name="Text 9-6"/>
          <p:cNvSpPr/>
          <p:nvPr/>
        </p:nvSpPr>
        <p:spPr>
          <a:xfrm>
            <a:off x="411480" y="6025896"/>
            <a:ext cx="11265408" cy="374904"/>
          </a:xfrm>
          <a:prstGeom prst="rect">
            <a:avLst/>
          </a:prstGeom>
          <a:noFill/>
          <a:ln/>
        </p:spPr>
        <p:txBody>
          <a:bodyPr wrap="square" lIns="0" tIns="0" rIns="0" bIns="0" rtlCol="0" anchor="t"/>
          <a:lstStyle/>
          <a:p>
            <a:pPr indent="0" marL="0">
              <a:lnSpc>
                <a:spcPct val="100000"/>
              </a:lnSpc>
              <a:buNone/>
            </a:pPr>
            <a:r>
              <a:rPr lang="en-US" altLang="en-US" sz="1800" dirty="0">
                <a:solidFill>
                  <a:srgbClr val="FFFFFF"/>
                </a:solidFill>
                <a:latin typeface="Aeonik" pitchFamily="34" charset="0"/>
                <a:ea typeface="Aeonik" pitchFamily="34" charset="-122"/>
                <a:cs typeface="Aeonik" pitchFamily="34" charset="-120"/>
              </a:rPr>
              <a:t>Count capture setup, review and corrections in both workflows.</a:t>
            </a:r>
            <a:endParaRPr lang="en-US" sz="1800" dirty="0"/>
          </a:p>
        </p:txBody>
      </p:sp>
      <p:sp>
        <p:nvSpPr>
          <p:cNvPr id="11" name="Text 9-7"/>
          <p:cNvSpPr/>
          <p:nvPr/>
        </p:nvSpPr>
        <p:spPr>
          <a:xfrm>
            <a:off x="411480" y="6473952"/>
            <a:ext cx="11064240" cy="219456"/>
          </a:xfrm>
          <a:prstGeom prst="rect">
            <a:avLst/>
          </a:prstGeom>
          <a:noFill/>
          <a:ln/>
        </p:spPr>
        <p:txBody>
          <a:bodyPr wrap="square" lIns="0" tIns="0" rIns="0" bIns="0" rtlCol="0" anchor="t"/>
          <a:lstStyle/>
          <a:p>
            <a:pPr indent="0" marL="0">
              <a:lnSpc>
                <a:spcPct val="100000"/>
              </a:lnSpc>
              <a:buNone/>
            </a:pPr>
            <a:r>
              <a:rPr lang="en-US" altLang="en-US" sz="1150" dirty="0">
                <a:solidFill>
                  <a:srgbClr val="B8B8B2"/>
                </a:solidFill>
                <a:latin typeface="Aeonik" pitchFamily="34" charset="0"/>
                <a:ea typeface="Aeonik" pitchFamily="34" charset="-122"/>
                <a:cs typeface="Aeonik" pitchFamily="34" charset="-120"/>
              </a:rPr>
              <a:t>Assumption only. Not a measured result. Actual savings may be zero or negative.</a:t>
            </a:r>
            <a:endParaRPr lang="en-US" sz="11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80808"/>
        </a:solidFill>
      </p:bgPr>
    </p:bg>
    <p:spTree>
      <p:nvGrpSpPr>
        <p:cNvPr id="1" name=""/>
        <p:cNvGrpSpPr/>
        <p:nvPr/>
      </p:nvGrpSpPr>
      <p:grpSpPr>
        <a:xfrm>
          <a:off x="0" y="0"/>
          <a:ext cx="0" cy="0"/>
          <a:chOff x="0" y="0"/>
          <a:chExt cx="0" cy="0"/>
        </a:xfrm>
      </p:grpSpPr>
      <p:sp>
        <p:nvSpPr>
          <p:cNvPr id="2" name="Pilot proposal headline field"/>
          <p:cNvSpPr/>
          <p:nvPr/>
        </p:nvSpPr>
        <p:spPr>
          <a:xfrm>
            <a:off x="0" y="0"/>
            <a:ext cx="12192000" cy="2167128"/>
          </a:xfrm>
          <a:prstGeom prst="rect">
            <a:avLst/>
          </a:prstGeom>
          <a:solidFill>
            <a:srgbClr val="F5E900"/>
          </a:solidFill>
          <a:ln w="12700">
            <a:solidFill>
              <a:srgbClr val="F5E900">
                <a:alpha val="0"/>
              </a:srgbClr>
            </a:solidFill>
            <a:prstDash val="solid"/>
          </a:ln>
        </p:spPr>
      </p:sp>
      <p:sp>
        <p:nvSpPr>
          <p:cNvPr id="3" name="Pilot proposal grid / vertical"/>
          <p:cNvSpPr/>
          <p:nvPr/>
        </p:nvSpPr>
        <p:spPr>
          <a:xfrm>
            <a:off x="8293608" y="0"/>
            <a:ext cx="0" cy="2167128"/>
          </a:xfrm>
          <a:prstGeom prst="line">
            <a:avLst/>
          </a:prstGeom>
          <a:noFill/>
          <a:ln w="6350">
            <a:solidFill>
              <a:srgbClr val="080808">
                <a:alpha val="18000"/>
              </a:srgbClr>
            </a:solidFill>
            <a:prstDash val="solid"/>
          </a:ln>
        </p:spPr>
      </p:sp>
      <p:sp>
        <p:nvSpPr>
          <p:cNvPr id="4" name="Pilot proposal grid / vertical"/>
          <p:cNvSpPr/>
          <p:nvPr/>
        </p:nvSpPr>
        <p:spPr>
          <a:xfrm>
            <a:off x="8860536" y="0"/>
            <a:ext cx="0" cy="2167128"/>
          </a:xfrm>
          <a:prstGeom prst="line">
            <a:avLst/>
          </a:prstGeom>
          <a:noFill/>
          <a:ln w="6350">
            <a:solidFill>
              <a:srgbClr val="080808">
                <a:alpha val="18000"/>
              </a:srgbClr>
            </a:solidFill>
            <a:prstDash val="solid"/>
          </a:ln>
        </p:spPr>
      </p:sp>
      <p:sp>
        <p:nvSpPr>
          <p:cNvPr id="5" name="Pilot proposal grid / vertical"/>
          <p:cNvSpPr/>
          <p:nvPr/>
        </p:nvSpPr>
        <p:spPr>
          <a:xfrm>
            <a:off x="9427464" y="0"/>
            <a:ext cx="0" cy="2167128"/>
          </a:xfrm>
          <a:prstGeom prst="line">
            <a:avLst/>
          </a:prstGeom>
          <a:noFill/>
          <a:ln w="6350">
            <a:solidFill>
              <a:srgbClr val="080808">
                <a:alpha val="18000"/>
              </a:srgbClr>
            </a:solidFill>
            <a:prstDash val="solid"/>
          </a:ln>
        </p:spPr>
      </p:sp>
      <p:sp>
        <p:nvSpPr>
          <p:cNvPr id="6" name="Pilot proposal grid / vertical"/>
          <p:cNvSpPr/>
          <p:nvPr/>
        </p:nvSpPr>
        <p:spPr>
          <a:xfrm>
            <a:off x="9994392" y="0"/>
            <a:ext cx="0" cy="2167128"/>
          </a:xfrm>
          <a:prstGeom prst="line">
            <a:avLst/>
          </a:prstGeom>
          <a:noFill/>
          <a:ln w="6350">
            <a:solidFill>
              <a:srgbClr val="080808">
                <a:alpha val="18000"/>
              </a:srgbClr>
            </a:solidFill>
            <a:prstDash val="solid"/>
          </a:ln>
        </p:spPr>
      </p:sp>
      <p:sp>
        <p:nvSpPr>
          <p:cNvPr id="7" name="Pilot proposal grid / vertical"/>
          <p:cNvSpPr/>
          <p:nvPr/>
        </p:nvSpPr>
        <p:spPr>
          <a:xfrm>
            <a:off x="10561320" y="0"/>
            <a:ext cx="0" cy="2167128"/>
          </a:xfrm>
          <a:prstGeom prst="line">
            <a:avLst/>
          </a:prstGeom>
          <a:noFill/>
          <a:ln w="6350">
            <a:solidFill>
              <a:srgbClr val="080808">
                <a:alpha val="18000"/>
              </a:srgbClr>
            </a:solidFill>
            <a:prstDash val="solid"/>
          </a:ln>
        </p:spPr>
      </p:sp>
      <p:sp>
        <p:nvSpPr>
          <p:cNvPr id="8" name="Pilot proposal grid / vertical"/>
          <p:cNvSpPr/>
          <p:nvPr/>
        </p:nvSpPr>
        <p:spPr>
          <a:xfrm>
            <a:off x="11128248" y="0"/>
            <a:ext cx="0" cy="2167128"/>
          </a:xfrm>
          <a:prstGeom prst="line">
            <a:avLst/>
          </a:prstGeom>
          <a:noFill/>
          <a:ln w="6350">
            <a:solidFill>
              <a:srgbClr val="080808">
                <a:alpha val="18000"/>
              </a:srgbClr>
            </a:solidFill>
            <a:prstDash val="solid"/>
          </a:ln>
        </p:spPr>
      </p:sp>
      <p:sp>
        <p:nvSpPr>
          <p:cNvPr id="9" name="Pilot proposal grid / vertical"/>
          <p:cNvSpPr/>
          <p:nvPr/>
        </p:nvSpPr>
        <p:spPr>
          <a:xfrm>
            <a:off x="11695176" y="0"/>
            <a:ext cx="0" cy="2167128"/>
          </a:xfrm>
          <a:prstGeom prst="line">
            <a:avLst/>
          </a:prstGeom>
          <a:noFill/>
          <a:ln w="6350">
            <a:solidFill>
              <a:srgbClr val="080808">
                <a:alpha val="18000"/>
              </a:srgbClr>
            </a:solidFill>
            <a:prstDash val="solid"/>
          </a:ln>
        </p:spPr>
      </p:sp>
      <p:sp>
        <p:nvSpPr>
          <p:cNvPr id="10" name="Pilot proposal grid / horizontal"/>
          <p:cNvSpPr/>
          <p:nvPr/>
        </p:nvSpPr>
        <p:spPr>
          <a:xfrm>
            <a:off x="8293608" y="18288"/>
            <a:ext cx="3898392" cy="0"/>
          </a:xfrm>
          <a:prstGeom prst="line">
            <a:avLst/>
          </a:prstGeom>
          <a:noFill/>
          <a:ln w="6350">
            <a:solidFill>
              <a:srgbClr val="080808">
                <a:alpha val="18000"/>
              </a:srgbClr>
            </a:solidFill>
            <a:prstDash val="solid"/>
          </a:ln>
        </p:spPr>
      </p:sp>
      <p:sp>
        <p:nvSpPr>
          <p:cNvPr id="11" name="Pilot proposal grid / horizontal"/>
          <p:cNvSpPr/>
          <p:nvPr/>
        </p:nvSpPr>
        <p:spPr>
          <a:xfrm>
            <a:off x="8293608" y="585216"/>
            <a:ext cx="3898392" cy="0"/>
          </a:xfrm>
          <a:prstGeom prst="line">
            <a:avLst/>
          </a:prstGeom>
          <a:noFill/>
          <a:ln w="6350">
            <a:solidFill>
              <a:srgbClr val="080808">
                <a:alpha val="18000"/>
              </a:srgbClr>
            </a:solidFill>
            <a:prstDash val="solid"/>
          </a:ln>
        </p:spPr>
      </p:sp>
      <p:sp>
        <p:nvSpPr>
          <p:cNvPr id="12" name="Pilot proposal grid / horizontal"/>
          <p:cNvSpPr/>
          <p:nvPr/>
        </p:nvSpPr>
        <p:spPr>
          <a:xfrm>
            <a:off x="8293608" y="1152144"/>
            <a:ext cx="3898392" cy="0"/>
          </a:xfrm>
          <a:prstGeom prst="line">
            <a:avLst/>
          </a:prstGeom>
          <a:noFill/>
          <a:ln w="6350">
            <a:solidFill>
              <a:srgbClr val="080808">
                <a:alpha val="18000"/>
              </a:srgbClr>
            </a:solidFill>
            <a:prstDash val="solid"/>
          </a:ln>
        </p:spPr>
      </p:sp>
      <p:sp>
        <p:nvSpPr>
          <p:cNvPr id="13" name="Pilot proposal grid / horizontal"/>
          <p:cNvSpPr/>
          <p:nvPr/>
        </p:nvSpPr>
        <p:spPr>
          <a:xfrm>
            <a:off x="8293608" y="1719072"/>
            <a:ext cx="3898392" cy="0"/>
          </a:xfrm>
          <a:prstGeom prst="line">
            <a:avLst/>
          </a:prstGeom>
          <a:noFill/>
          <a:ln w="6350">
            <a:solidFill>
              <a:srgbClr val="080808">
                <a:alpha val="18000"/>
              </a:srgbClr>
            </a:solidFill>
            <a:prstDash val="solid"/>
          </a:ln>
        </p:spPr>
      </p:sp>
      <p:sp>
        <p:nvSpPr>
          <p:cNvPr id="14" name="Text 10-1"/>
          <p:cNvSpPr/>
          <p:nvPr/>
        </p:nvSpPr>
        <p:spPr>
          <a:xfrm>
            <a:off x="411480" y="292608"/>
            <a:ext cx="1078992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080808"/>
                </a:solidFill>
                <a:latin typeface="Aeonik" pitchFamily="34" charset="0"/>
                <a:ea typeface="Aeonik" pitchFamily="34" charset="-122"/>
                <a:cs typeface="Aeonik" pitchFamily="34" charset="-120"/>
              </a:rPr>
              <a:t>PROPOSED PILOT</a:t>
            </a:r>
            <a:endParaRPr lang="en-US" sz="1150" dirty="0"/>
          </a:p>
        </p:txBody>
      </p:sp>
      <p:sp>
        <p:nvSpPr>
          <p:cNvPr id="15" name="Text 10-2"/>
          <p:cNvSpPr/>
          <p:nvPr/>
        </p:nvSpPr>
        <p:spPr>
          <a:xfrm>
            <a:off x="411480" y="758952"/>
            <a:ext cx="11356848" cy="996696"/>
          </a:xfrm>
          <a:prstGeom prst="rect">
            <a:avLst/>
          </a:prstGeom>
          <a:noFill/>
          <a:ln/>
        </p:spPr>
        <p:txBody>
          <a:bodyPr wrap="square" lIns="0" tIns="0" rIns="0" bIns="0" rtlCol="0" anchor="t"/>
          <a:lstStyle/>
          <a:p>
            <a:pPr indent="0" marL="0">
              <a:lnSpc>
                <a:spcPct val="78000"/>
              </a:lnSpc>
              <a:buNone/>
            </a:pPr>
            <a:r>
              <a:rPr lang="en-US" altLang="en-US" sz="6300" b="1" spc="-151" kern="0" dirty="0">
                <a:solidFill>
                  <a:srgbClr val="080808"/>
                </a:solidFill>
                <a:latin typeface="Aeonik" pitchFamily="34" charset="0"/>
                <a:ea typeface="Aeonik" pitchFamily="34" charset="-122"/>
                <a:cs typeface="Aeonik" pitchFamily="34" charset="-120"/>
              </a:rPr>
              <a:t>ONE TEAM. TWO WEEKS.</a:t>
            </a:r>
            <a:endParaRPr lang="en-US" sz="6300" dirty="0"/>
          </a:p>
        </p:txBody>
      </p:sp>
      <p:graphicFrame>
        <p:nvGraphicFramePr>
          <p:cNvPr id="11" name="Native pilot offer table"/>
          <p:cNvGraphicFramePr>
            <a:graphicFrameLocks noGrp="1"/>
          </p:cNvGraphicFramePr>
          <p:nvPr>
            <p:extLst>
              <p:ext uri="{D42A27DB-BD31-4B8C-83A1-F6EECF244321}">
                <p14:modId xmlns:p14="http://schemas.microsoft.com/office/powerpoint/2010/main" val="1579011935"/>
              </p:ext>
            </p:extLst>
          </p:nvPr>
        </p:nvGraphicFramePr>
        <p:xfrm>
          <a:off x="411480" y="2560320"/>
          <a:ext cx="11365992" cy="914400"/>
        </p:xfrm>
        <a:graphic>
          <a:graphicData uri="http://schemas.openxmlformats.org/drawingml/2006/table">
            <a:tbl>
              <a:tblPr/>
              <a:tblGrid>
                <a:gridCol w="3127248"/>
                <a:gridCol w="8238744"/>
              </a:tblGrid>
              <a:tr h="566928">
                <a:tc>
                  <a:txBody>
                    <a:bodyPr/>
                    <a:lstStyle/>
                    <a:p>
                      <a:pPr indent="0" marL="0">
                        <a:buNone/>
                      </a:pPr>
                      <a:r>
                        <a:rPr lang="en-US" sz="2200" b="1" dirty="0">
                          <a:solidFill>
                            <a:srgbClr val="FFFFFF"/>
                          </a:solidFill>
                          <a:latin typeface="Aeonik" pitchFamily="34" charset="0"/>
                          <a:ea typeface="Aeonik" pitchFamily="34" charset="-122"/>
                          <a:cs typeface="Aeonik" pitchFamily="34" charset="-120"/>
                        </a:rPr>
                        <a:t>Scope</a:t>
                      </a:r>
                      <a:endParaRPr lang="en-US" sz="22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900" b="1" dirty="0">
                          <a:solidFill>
                            <a:srgbClr val="F5E900"/>
                          </a:solidFill>
                          <a:latin typeface="Aeonik" pitchFamily="34" charset="0"/>
                          <a:ea typeface="Aeonik" pitchFamily="34" charset="-122"/>
                          <a:cs typeface="Aeonik" pitchFamily="34" charset="-120"/>
                        </a:rPr>
                        <a:t>One team</a:t>
                      </a:r>
                      <a:pPr indent="0" marL="0">
                        <a:buNone/>
                      </a:pPr>
                      <a:r>
                        <a:rPr lang="en-US" sz="1900" dirty="0">
                          <a:solidFill>
                            <a:srgbClr val="D6D6D0"/>
                          </a:solidFill>
                          <a:latin typeface="Aeonik" pitchFamily="34" charset="0"/>
                          <a:ea typeface="Aeonik" pitchFamily="34" charset="-122"/>
                          <a:cs typeface="Aeonik" pitchFamily="34" charset="-120"/>
                        </a:rPr>
                        <a:t> · up to 5 participants</a:t>
                      </a:r>
                      <a:endParaRPr lang="en-US" sz="19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r>
              <a:tr h="612648">
                <a:tc>
                  <a:txBody>
                    <a:bodyPr/>
                    <a:lstStyle/>
                    <a:p>
                      <a:pPr indent="0" marL="0">
                        <a:buNone/>
                      </a:pPr>
                      <a:r>
                        <a:rPr lang="en-US" sz="2200" b="1" dirty="0">
                          <a:solidFill>
                            <a:srgbClr val="FFFFFF"/>
                          </a:solidFill>
                          <a:latin typeface="Aeonik" pitchFamily="34" charset="0"/>
                          <a:ea typeface="Aeonik" pitchFamily="34" charset="-122"/>
                          <a:cs typeface="Aeonik" pitchFamily="34" charset="-120"/>
                        </a:rPr>
                        <a:t>Work sample</a:t>
                      </a:r>
                      <a:endParaRPr lang="en-US" sz="22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900" b="1" dirty="0">
                          <a:solidFill>
                            <a:srgbClr val="F5E900"/>
                          </a:solidFill>
                          <a:latin typeface="Aeonik" pitchFamily="34" charset="0"/>
                          <a:ea typeface="Aeonik" pitchFamily="34" charset="-122"/>
                          <a:cs typeface="Aeonik" pitchFamily="34" charset="-120"/>
                        </a:rPr>
                        <a:t>3 recorded meetings</a:t>
                      </a:r>
                      <a:pPr indent="0" marL="0">
                        <a:buNone/>
                      </a:pPr>
                      <a:r>
                        <a:rPr lang="en-US" sz="1900" dirty="0">
                          <a:solidFill>
                            <a:srgbClr val="D6D6D0"/>
                          </a:solidFill>
                          <a:latin typeface="Aeonik" pitchFamily="34" charset="0"/>
                          <a:ea typeface="Aeonik" pitchFamily="34" charset="-122"/>
                          <a:cs typeface="Aeonik" pitchFamily="34" charset="-120"/>
                        </a:rPr>
                        <a:t>, including a recurring sync</a:t>
                      </a:r>
                      <a:endParaRPr lang="en-US" sz="19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r>
              <a:tr h="813816">
                <a:tc>
                  <a:txBody>
                    <a:bodyPr/>
                    <a:lstStyle/>
                    <a:p>
                      <a:pPr indent="0" marL="0">
                        <a:buNone/>
                      </a:pPr>
                      <a:r>
                        <a:rPr lang="en-US" sz="2200" b="1" dirty="0">
                          <a:solidFill>
                            <a:srgbClr val="FFFFFF"/>
                          </a:solidFill>
                          <a:latin typeface="Aeonik" pitchFamily="34" charset="0"/>
                          <a:ea typeface="Aeonik" pitchFamily="34" charset="-122"/>
                          <a:cs typeface="Aeonik" pitchFamily="34" charset="-120"/>
                        </a:rPr>
                        <a:t>Team effort</a:t>
                      </a:r>
                      <a:endParaRPr lang="en-US" sz="22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900" b="1" dirty="0">
                          <a:solidFill>
                            <a:srgbClr val="F5E900"/>
                          </a:solidFill>
                          <a:latin typeface="Aeonik" pitchFamily="34" charset="0"/>
                          <a:ea typeface="Aeonik" pitchFamily="34" charset="-122"/>
                          <a:cs typeface="Aeonik" pitchFamily="34" charset="-120"/>
                        </a:rPr>
                        <a:t>30-minute setup + 30-minute readout</a:t>
                      </a:r>
                      <a:pPr indent="0" marL="0">
                        <a:buNone/>
                      </a:pPr>
                      <a:r>
                        <a:rPr lang="en-US" sz="1900" dirty="0">
                          <a:solidFill>
                            <a:srgbClr val="D6D6D0"/>
                          </a:solidFill>
                          <a:latin typeface="Aeonik" pitchFamily="34" charset="0"/>
                          <a:ea typeface="Aeonik" pitchFamily="34" charset="-122"/>
                          <a:cs typeface="Aeonik" pitchFamily="34" charset="-120"/>
                        </a:rPr>
                        <a:t>,
</a:t>
                      </a:r>
                      <a:pPr indent="0" marL="0">
                        <a:buNone/>
                      </a:pPr>
                      <a:r>
                        <a:rPr lang="en-US" sz="1500" dirty="0">
                          <a:solidFill>
                            <a:srgbClr val="D6D6D0"/>
                          </a:solidFill>
                          <a:latin typeface="Aeonik" pitchFamily="34" charset="0"/>
                          <a:ea typeface="Aeonik" pitchFamily="34" charset="-122"/>
                          <a:cs typeface="Aeonik" pitchFamily="34" charset="-120"/>
                        </a:rPr>
                        <a:t>plus recording and recap review</a:t>
                      </a:r>
                      <a:endParaRPr lang="en-US" sz="19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r>
              <a:tr h="813816">
                <a:tc>
                  <a:txBody>
                    <a:bodyPr/>
                    <a:lstStyle/>
                    <a:p>
                      <a:pPr indent="0" marL="0">
                        <a:buNone/>
                      </a:pPr>
                      <a:r>
                        <a:rPr lang="en-US" sz="2200" b="1" dirty="0">
                          <a:solidFill>
                            <a:srgbClr val="FFFFFF"/>
                          </a:solidFill>
                          <a:latin typeface="Aeonik" pitchFamily="34" charset="0"/>
                          <a:ea typeface="Aeonik" pitchFamily="34" charset="-122"/>
                          <a:cs typeface="Aeonik" pitchFamily="34" charset="-120"/>
                        </a:rPr>
                        <a:t>Deliverables</a:t>
                      </a:r>
                      <a:endParaRPr lang="en-US" sz="22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900" b="1" dirty="0">
                          <a:solidFill>
                            <a:srgbClr val="F5E900"/>
                          </a:solidFill>
                          <a:latin typeface="Aeonik" pitchFamily="34" charset="0"/>
                          <a:ea typeface="Aeonik" pitchFamily="34" charset="-122"/>
                          <a:cs typeface="Aeonik" pitchFamily="34" charset="-120"/>
                        </a:rPr>
                        <a:t>3 reviewed AI recaps</a:t>
                      </a:r>
                      <a:pPr indent="0" marL="0">
                        <a:buNone/>
                      </a:pPr>
                      <a:r>
                        <a:rPr lang="en-US" sz="1900" dirty="0">
                          <a:solidFill>
                            <a:srgbClr val="D6D6D0"/>
                          </a:solidFill>
                          <a:latin typeface="Aeonik" pitchFamily="34" charset="0"/>
                          <a:ea typeface="Aeonik" pitchFamily="34" charset="-122"/>
                          <a:cs typeface="Aeonik" pitchFamily="34" charset="-120"/>
                        </a:rPr>
                        <a:t>, an issue log
</a:t>
                      </a:r>
                      <a:pPr indent="0" marL="0">
                        <a:buNone/>
                      </a:pPr>
                      <a:r>
                        <a:rPr lang="en-US" sz="1500" dirty="0">
                          <a:solidFill>
                            <a:srgbClr val="D6D6D0"/>
                          </a:solidFill>
                          <a:latin typeface="Aeonik" pitchFamily="34" charset="0"/>
                          <a:ea typeface="Aeonik" pitchFamily="34" charset="-122"/>
                          <a:cs typeface="Aeonik" pitchFamily="34" charset="-120"/>
                        </a:rPr>
                        <a:t>and a comparison with your current process</a:t>
                      </a:r>
                      <a:endParaRPr lang="en-US" sz="19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r>
              <a:tr h="813816">
                <a:tc>
                  <a:txBody>
                    <a:bodyPr/>
                    <a:lstStyle/>
                    <a:p>
                      <a:pPr indent="0" marL="0">
                        <a:buNone/>
                      </a:pPr>
                      <a:r>
                        <a:rPr lang="en-US" sz="2200" b="1" dirty="0">
                          <a:solidFill>
                            <a:srgbClr val="FFFFFF"/>
                          </a:solidFill>
                          <a:latin typeface="Aeonik" pitchFamily="34" charset="0"/>
                          <a:ea typeface="Aeonik" pitchFamily="34" charset="-122"/>
                          <a:cs typeface="Aeonik" pitchFamily="34" charset="-120"/>
                        </a:rPr>
                        <a:t>Commercial basis</a:t>
                      </a:r>
                      <a:endParaRPr lang="en-US" sz="22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c>
                  <a:txBody>
                    <a:bodyPr/>
                    <a:lstStyle/>
                    <a:p>
                      <a:pPr indent="0" marL="0">
                        <a:buNone/>
                      </a:pPr>
                      <a:r>
                        <a:rPr lang="en-US" sz="1900" b="1" dirty="0">
                          <a:solidFill>
                            <a:srgbClr val="F5E900"/>
                          </a:solidFill>
                          <a:latin typeface="Aeonik" pitchFamily="34" charset="0"/>
                          <a:ea typeface="Aeonik" pitchFamily="34" charset="-122"/>
                          <a:cs typeface="Aeonik" pitchFamily="34" charset="-120"/>
                        </a:rPr>
                        <a:t>Proposed no-cost evaluation.
</a:t>
                      </a:r>
                      <a:pPr indent="0" marL="0">
                        <a:buNone/>
                      </a:pPr>
                      <a:r>
                        <a:rPr lang="en-US" sz="1500" dirty="0">
                          <a:solidFill>
                            <a:srgbClr val="D6D6D0"/>
                          </a:solidFill>
                          <a:latin typeface="Aeonik" pitchFamily="34" charset="0"/>
                          <a:ea typeface="Aeonik" pitchFamily="34" charset="-122"/>
                          <a:cs typeface="Aeonik" pitchFamily="34" charset="-120"/>
                        </a:rPr>
                        <a:t>Any subscription requires a separate agreement.</a:t>
                      </a:r>
                      <a:endParaRPr lang="en-US" sz="1900" dirty="0">
                        <a:latin typeface="Aeonik" charset="0"/>
                        <a:ea typeface="Aeonik" charset="0"/>
                        <a:cs typeface="Aeonik" charset="0"/>
                      </a:endParaRPr>
                    </a:p>
                  </a:txBody>
                  <a:tcPr marL="164592" marR="164592" marT="68580" marB="68580" anchor="ctr">
                    <a:lnL w="13970" cap="flat" cmpd="sng" algn="ctr">
                      <a:solidFill>
                        <a:srgbClr val="202020"/>
                      </a:solidFill>
                      <a:prstDash val="solid"/>
                      <a:round/>
                      <a:headEnd type="none" w="med" len="med"/>
                      <a:tailEnd type="none" w="med" len="med"/>
                    </a:lnL>
                    <a:lnR w="13970" cap="flat" cmpd="sng" algn="ctr">
                      <a:solidFill>
                        <a:srgbClr val="202020"/>
                      </a:solidFill>
                      <a:prstDash val="solid"/>
                      <a:round/>
                      <a:headEnd type="none" w="med" len="med"/>
                      <a:tailEnd type="none" w="med" len="med"/>
                    </a:lnR>
                    <a:lnT w="13970" cap="flat" cmpd="sng" algn="ctr">
                      <a:solidFill>
                        <a:srgbClr val="202020"/>
                      </a:solidFill>
                      <a:prstDash val="solid"/>
                      <a:round/>
                      <a:headEnd type="none" w="med" len="med"/>
                      <a:tailEnd type="none" w="med" len="med"/>
                    </a:lnT>
                    <a:lnB w="8890" cap="flat" cmpd="sng" algn="ctr">
                      <a:solidFill>
                        <a:srgbClr val="484844"/>
                      </a:solidFill>
                      <a:prstDash val="solid"/>
                      <a:round/>
                      <a:headEnd type="none" w="med" len="med"/>
                      <a:tailEnd type="none" w="med" len="med"/>
                    </a:lnB>
                    <a:solidFill>
                      <a:srgbClr val="202020"/>
                    </a:solidFill>
                  </a:tcPr>
                </a:tc>
              </a:tr>
            </a:tbl>
          </a:graphicData>
        </a:graphic>
      </p:graphicFrame>
      <p:sp>
        <p:nvSpPr>
          <p:cNvPr id="17" name="Editorial rule"/>
          <p:cNvSpPr/>
          <p:nvPr/>
        </p:nvSpPr>
        <p:spPr>
          <a:xfrm>
            <a:off x="411480" y="3127248"/>
            <a:ext cx="11365992" cy="0"/>
          </a:xfrm>
          <a:prstGeom prst="line">
            <a:avLst/>
          </a:prstGeom>
          <a:noFill/>
          <a:ln w="8890">
            <a:solidFill>
              <a:srgbClr val="484844"/>
            </a:solidFill>
            <a:prstDash val="solid"/>
          </a:ln>
        </p:spPr>
      </p:sp>
      <p:sp>
        <p:nvSpPr>
          <p:cNvPr id="18" name="Editorial rule"/>
          <p:cNvSpPr/>
          <p:nvPr/>
        </p:nvSpPr>
        <p:spPr>
          <a:xfrm>
            <a:off x="411480" y="3739896"/>
            <a:ext cx="11365992" cy="0"/>
          </a:xfrm>
          <a:prstGeom prst="line">
            <a:avLst/>
          </a:prstGeom>
          <a:noFill/>
          <a:ln w="8890">
            <a:solidFill>
              <a:srgbClr val="484844"/>
            </a:solidFill>
            <a:prstDash val="solid"/>
          </a:ln>
        </p:spPr>
      </p:sp>
      <p:sp>
        <p:nvSpPr>
          <p:cNvPr id="19" name="Editorial rule"/>
          <p:cNvSpPr/>
          <p:nvPr/>
        </p:nvSpPr>
        <p:spPr>
          <a:xfrm>
            <a:off x="411480" y="4553712"/>
            <a:ext cx="11365992" cy="0"/>
          </a:xfrm>
          <a:prstGeom prst="line">
            <a:avLst/>
          </a:prstGeom>
          <a:noFill/>
          <a:ln w="8890">
            <a:solidFill>
              <a:srgbClr val="484844"/>
            </a:solidFill>
            <a:prstDash val="solid"/>
          </a:ln>
        </p:spPr>
      </p:sp>
      <p:sp>
        <p:nvSpPr>
          <p:cNvPr id="20" name="Editorial rule"/>
          <p:cNvSpPr/>
          <p:nvPr/>
        </p:nvSpPr>
        <p:spPr>
          <a:xfrm>
            <a:off x="411480" y="5367528"/>
            <a:ext cx="11365992" cy="0"/>
          </a:xfrm>
          <a:prstGeom prst="line">
            <a:avLst/>
          </a:prstGeom>
          <a:noFill/>
          <a:ln w="8890">
            <a:solidFill>
              <a:srgbClr val="484844"/>
            </a:solidFill>
            <a:prstDash val="solid"/>
          </a:ln>
        </p:spPr>
      </p:sp>
      <p:sp>
        <p:nvSpPr>
          <p:cNvPr id="21" name="Editorial rule"/>
          <p:cNvSpPr/>
          <p:nvPr/>
        </p:nvSpPr>
        <p:spPr>
          <a:xfrm>
            <a:off x="411480" y="6181344"/>
            <a:ext cx="11365992" cy="0"/>
          </a:xfrm>
          <a:prstGeom prst="line">
            <a:avLst/>
          </a:prstGeom>
          <a:noFill/>
          <a:ln w="8890">
            <a:solidFill>
              <a:srgbClr val="484844"/>
            </a:solidFill>
            <a:prstDash val="solid"/>
          </a:ln>
        </p:spPr>
      </p:sp>
      <p:sp>
        <p:nvSpPr>
          <p:cNvPr id="22" name="Text 10-3"/>
          <p:cNvSpPr/>
          <p:nvPr/>
        </p:nvSpPr>
        <p:spPr>
          <a:xfrm>
            <a:off x="411480" y="6428232"/>
            <a:ext cx="11247120" cy="265176"/>
          </a:xfrm>
          <a:prstGeom prst="rect">
            <a:avLst/>
          </a:prstGeom>
          <a:noFill/>
          <a:ln/>
        </p:spPr>
        <p:txBody>
          <a:bodyPr wrap="square" lIns="0" tIns="0" rIns="0" bIns="0" rtlCol="0" anchor="t"/>
          <a:lstStyle/>
          <a:p>
            <a:pPr indent="0" marL="0">
              <a:lnSpc>
                <a:spcPct val="100000"/>
              </a:lnSpc>
              <a:buNone/>
            </a:pPr>
            <a:r>
              <a:rPr lang="en-US" altLang="en-US" sz="1500" dirty="0">
                <a:solidFill>
                  <a:srgbClr val="FFFFFF"/>
                </a:solidFill>
                <a:latin typeface="Aeonik" pitchFamily="34" charset="0"/>
                <a:ea typeface="Aeonik" pitchFamily="34" charset="-122"/>
                <a:cs typeface="Aeonik" pitchFamily="34" charset="-120"/>
              </a:rPr>
              <a:t>Start after scope, reviewers and data-handling terms are agreed.</a:t>
            </a:r>
            <a:endParaRPr lang="en-US" sz="15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202020"/>
        </a:solidFill>
      </p:bgPr>
    </p:bg>
    <p:spTree>
      <p:nvGrpSpPr>
        <p:cNvPr id="1" name=""/>
        <p:cNvGrpSpPr/>
        <p:nvPr/>
      </p:nvGrpSpPr>
      <p:grpSpPr>
        <a:xfrm>
          <a:off x="0" y="0"/>
          <a:ext cx="0" cy="0"/>
          <a:chOff x="0" y="0"/>
          <a:chExt cx="0" cy="0"/>
        </a:xfrm>
      </p:grpSpPr>
      <p:sp>
        <p:nvSpPr>
          <p:cNvPr id="2" name="Text 11-1"/>
          <p:cNvSpPr/>
          <p:nvPr/>
        </p:nvSpPr>
        <p:spPr>
          <a:xfrm>
            <a:off x="411480" y="310896"/>
            <a:ext cx="1078992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PROPOSED SUCCESS CRITERIA</a:t>
            </a:r>
            <a:endParaRPr lang="en-US" sz="1150" dirty="0"/>
          </a:p>
        </p:txBody>
      </p:sp>
      <p:sp>
        <p:nvSpPr>
          <p:cNvPr id="3" name="Text 11-2"/>
          <p:cNvSpPr/>
          <p:nvPr/>
        </p:nvSpPr>
        <p:spPr>
          <a:xfrm>
            <a:off x="411480" y="777240"/>
            <a:ext cx="11320272" cy="1069848"/>
          </a:xfrm>
          <a:prstGeom prst="rect">
            <a:avLst/>
          </a:prstGeom>
          <a:noFill/>
          <a:ln/>
        </p:spPr>
        <p:txBody>
          <a:bodyPr wrap="square" lIns="0" tIns="0" rIns="0" bIns="0" rtlCol="0" anchor="t"/>
          <a:lstStyle/>
          <a:p>
            <a:pPr indent="0" marL="0">
              <a:lnSpc>
                <a:spcPct val="78000"/>
              </a:lnSpc>
              <a:buNone/>
            </a:pPr>
            <a:r>
              <a:rPr lang="en-US" altLang="en-US" sz="5700" b="1" spc="-137" kern="0" dirty="0">
                <a:solidFill>
                  <a:srgbClr val="FFFFFF"/>
                </a:solidFill>
                <a:latin typeface="Aeonik" pitchFamily="34" charset="0"/>
                <a:ea typeface="Aeonik" pitchFamily="34" charset="-122"/>
                <a:cs typeface="Aeonik" pitchFamily="34" charset="-120"/>
              </a:rPr>
              <a:t>AI HAS TO EARN ITS PLACE</a:t>
            </a:r>
            <a:endParaRPr lang="en-US" sz="5700" dirty="0"/>
          </a:p>
        </p:txBody>
      </p:sp>
      <p:sp>
        <p:nvSpPr>
          <p:cNvPr id="4" name="Text 11-3"/>
          <p:cNvSpPr/>
          <p:nvPr/>
        </p:nvSpPr>
        <p:spPr>
          <a:xfrm>
            <a:off x="411480" y="2103120"/>
            <a:ext cx="11237976" cy="457200"/>
          </a:xfrm>
          <a:prstGeom prst="rect">
            <a:avLst/>
          </a:prstGeom>
          <a:noFill/>
          <a:ln/>
        </p:spPr>
        <p:txBody>
          <a:bodyPr wrap="square" lIns="0" tIns="0" rIns="0" bIns="0" rtlCol="0" anchor="t"/>
          <a:lstStyle/>
          <a:p>
            <a:pPr indent="0" marL="0">
              <a:lnSpc>
                <a:spcPct val="100000"/>
              </a:lnSpc>
              <a:buNone/>
            </a:pPr>
            <a:r>
              <a:rPr lang="en-US" altLang="en-US" sz="2100" dirty="0">
                <a:solidFill>
                  <a:srgbClr val="FFFFFF"/>
                </a:solidFill>
                <a:latin typeface="Aeonik" pitchFamily="34" charset="0"/>
                <a:ea typeface="Aeonik" pitchFamily="34" charset="-122"/>
                <a:cs typeface="Aeonik" pitchFamily="34" charset="-120"/>
              </a:rPr>
              <a:t>Compare three meeting recaps with your current way of handling follow-up.</a:t>
            </a:r>
            <a:endParaRPr lang="en-US" sz="2100" dirty="0"/>
          </a:p>
        </p:txBody>
      </p:sp>
      <p:sp>
        <p:nvSpPr>
          <p:cNvPr id="5" name="Editorial rule"/>
          <p:cNvSpPr/>
          <p:nvPr/>
        </p:nvSpPr>
        <p:spPr>
          <a:xfrm>
            <a:off x="411480" y="2871216"/>
            <a:ext cx="3474720" cy="0"/>
          </a:xfrm>
          <a:prstGeom prst="line">
            <a:avLst/>
          </a:prstGeom>
          <a:noFill/>
          <a:ln w="8890">
            <a:solidFill>
              <a:srgbClr val="60605A"/>
            </a:solidFill>
            <a:prstDash val="solid"/>
          </a:ln>
        </p:spPr>
      </p:sp>
      <p:sp>
        <p:nvSpPr>
          <p:cNvPr id="6" name="Text 11-4"/>
          <p:cNvSpPr/>
          <p:nvPr/>
        </p:nvSpPr>
        <p:spPr>
          <a:xfrm>
            <a:off x="411480" y="3090672"/>
            <a:ext cx="3474720" cy="630936"/>
          </a:xfrm>
          <a:prstGeom prst="rect">
            <a:avLst/>
          </a:prstGeom>
          <a:noFill/>
          <a:ln/>
        </p:spPr>
        <p:txBody>
          <a:bodyPr wrap="square" lIns="0" tIns="0" rIns="0" bIns="0" rtlCol="0" anchor="t"/>
          <a:lstStyle/>
          <a:p>
            <a:pPr indent="0" marL="0">
              <a:lnSpc>
                <a:spcPct val="100000"/>
              </a:lnSpc>
              <a:buNone/>
            </a:pPr>
            <a:r>
              <a:rPr lang="en-US" altLang="en-US" sz="3500" b="1" spc="-50" kern="0" dirty="0">
                <a:solidFill>
                  <a:srgbClr val="FFFFFF"/>
                </a:solidFill>
                <a:latin typeface="Aeonik" pitchFamily="34" charset="0"/>
                <a:ea typeface="Aeonik" pitchFamily="34" charset="-122"/>
                <a:cs typeface="Aeonik" pitchFamily="34" charset="-120"/>
              </a:rPr>
              <a:t>Time</a:t>
            </a:r>
            <a:endParaRPr lang="en-US" sz="3500" dirty="0"/>
          </a:p>
        </p:txBody>
      </p:sp>
      <p:sp>
        <p:nvSpPr>
          <p:cNvPr id="7" name="Text 11-5"/>
          <p:cNvSpPr/>
          <p:nvPr/>
        </p:nvSpPr>
        <p:spPr>
          <a:xfrm>
            <a:off x="411480" y="3895344"/>
            <a:ext cx="3474720" cy="621792"/>
          </a:xfrm>
          <a:prstGeom prst="rect">
            <a:avLst/>
          </a:prstGeom>
          <a:noFill/>
          <a:ln/>
        </p:spPr>
        <p:txBody>
          <a:bodyPr wrap="square" lIns="0" tIns="0" rIns="0" bIns="0" rtlCol="0" anchor="t"/>
          <a:lstStyle/>
          <a:p>
            <a:pPr indent="0" marL="0">
              <a:lnSpc>
                <a:spcPct val="100000"/>
              </a:lnSpc>
              <a:buNone/>
            </a:pPr>
            <a:r>
              <a:rPr lang="en-US" altLang="en-US" sz="1900" b="1" dirty="0">
                <a:solidFill>
                  <a:srgbClr val="F5E900"/>
                </a:solidFill>
                <a:latin typeface="Aeonik" pitchFamily="34" charset="0"/>
                <a:ea typeface="Aeonik" pitchFamily="34" charset="-122"/>
                <a:cs typeface="Aeonik" pitchFamily="34" charset="-120"/>
              </a:rPr>
              <a:t>Less total follow-up effort</a:t>
            </a:r>
            <a:endParaRPr lang="en-US" sz="1900" dirty="0"/>
          </a:p>
        </p:txBody>
      </p:sp>
      <p:sp>
        <p:nvSpPr>
          <p:cNvPr id="8" name="Text 11-6"/>
          <p:cNvSpPr/>
          <p:nvPr/>
        </p:nvSpPr>
        <p:spPr>
          <a:xfrm>
            <a:off x="411480" y="4672584"/>
            <a:ext cx="3474720" cy="877824"/>
          </a:xfrm>
          <a:prstGeom prst="rect">
            <a:avLst/>
          </a:prstGeom>
          <a:noFill/>
          <a:ln/>
        </p:spPr>
        <p:txBody>
          <a:bodyPr wrap="square" lIns="0" tIns="0" rIns="0" bIns="0" rtlCol="0" anchor="t"/>
          <a:lstStyle/>
          <a:p>
            <a:pPr indent="0" marL="0">
              <a:lnSpc>
                <a:spcPct val="100000"/>
              </a:lnSpc>
              <a:buNone/>
            </a:pPr>
            <a:r>
              <a:rPr lang="en-US" altLang="en-US" sz="1750" dirty="0">
                <a:solidFill>
                  <a:srgbClr val="B8B8B2"/>
                </a:solidFill>
                <a:latin typeface="Aeonik" pitchFamily="34" charset="0"/>
                <a:ea typeface="Aeonik" pitchFamily="34" charset="-122"/>
                <a:cs typeface="Aeonik" pitchFamily="34" charset="-120"/>
              </a:rPr>
              <a:t>Count capture setup, review</a:t>
            </a:r>
            <a:endParaRPr lang="en-US" sz="1750" dirty="0"/>
          </a:p>
          <a:p>
            <a:pPr indent="0" marL="0">
              <a:lnSpc>
                <a:spcPct val="100000"/>
              </a:lnSpc>
              <a:buNone/>
            </a:pPr>
            <a:r>
              <a:rPr lang="en-US" altLang="en-US" sz="1750" dirty="0">
                <a:solidFill>
                  <a:srgbClr val="B8B8B2"/>
                </a:solidFill>
                <a:latin typeface="Aeonik" pitchFamily="34" charset="0"/>
                <a:ea typeface="Aeonik" pitchFamily="34" charset="-122"/>
                <a:cs typeface="Aeonik" pitchFamily="34" charset="-120"/>
              </a:rPr>
              <a:t>and corrections in</a:t>
            </a:r>
            <a:endParaRPr lang="en-US" sz="1750" dirty="0"/>
          </a:p>
          <a:p>
            <a:pPr indent="0" marL="0">
              <a:lnSpc>
                <a:spcPct val="100000"/>
              </a:lnSpc>
              <a:buNone/>
            </a:pPr>
            <a:r>
              <a:rPr lang="en-US" altLang="en-US" sz="1750" dirty="0">
                <a:solidFill>
                  <a:srgbClr val="B8B8B2"/>
                </a:solidFill>
                <a:latin typeface="Aeonik" pitchFamily="34" charset="0"/>
                <a:ea typeface="Aeonik" pitchFamily="34" charset="-122"/>
                <a:cs typeface="Aeonik" pitchFamily="34" charset="-120"/>
              </a:rPr>
              <a:t>both workflows.</a:t>
            </a:r>
            <a:endParaRPr lang="en-US" sz="1750" dirty="0"/>
          </a:p>
        </p:txBody>
      </p:sp>
      <p:sp>
        <p:nvSpPr>
          <p:cNvPr id="9" name="Editorial rule"/>
          <p:cNvSpPr/>
          <p:nvPr/>
        </p:nvSpPr>
        <p:spPr>
          <a:xfrm>
            <a:off x="4352544" y="2871216"/>
            <a:ext cx="3474720" cy="0"/>
          </a:xfrm>
          <a:prstGeom prst="line">
            <a:avLst/>
          </a:prstGeom>
          <a:noFill/>
          <a:ln w="8890">
            <a:solidFill>
              <a:srgbClr val="60605A"/>
            </a:solidFill>
            <a:prstDash val="solid"/>
          </a:ln>
        </p:spPr>
      </p:sp>
      <p:sp>
        <p:nvSpPr>
          <p:cNvPr id="10" name="Text 11-7"/>
          <p:cNvSpPr/>
          <p:nvPr/>
        </p:nvSpPr>
        <p:spPr>
          <a:xfrm>
            <a:off x="4352544" y="3090672"/>
            <a:ext cx="3474720" cy="630936"/>
          </a:xfrm>
          <a:prstGeom prst="rect">
            <a:avLst/>
          </a:prstGeom>
          <a:noFill/>
          <a:ln/>
        </p:spPr>
        <p:txBody>
          <a:bodyPr wrap="square" lIns="0" tIns="0" rIns="0" bIns="0" rtlCol="0" anchor="t"/>
          <a:lstStyle/>
          <a:p>
            <a:pPr indent="0" marL="0">
              <a:lnSpc>
                <a:spcPct val="100000"/>
              </a:lnSpc>
              <a:buNone/>
            </a:pPr>
            <a:r>
              <a:rPr lang="en-US" altLang="en-US" sz="3500" b="1" spc="-50" kern="0" dirty="0">
                <a:solidFill>
                  <a:srgbClr val="FFFFFF"/>
                </a:solidFill>
                <a:latin typeface="Aeonik" pitchFamily="34" charset="0"/>
                <a:ea typeface="Aeonik" pitchFamily="34" charset="-122"/>
                <a:cs typeface="Aeonik" pitchFamily="34" charset="-120"/>
              </a:rPr>
              <a:t>Accuracy</a:t>
            </a:r>
            <a:endParaRPr lang="en-US" sz="3500" dirty="0"/>
          </a:p>
        </p:txBody>
      </p:sp>
      <p:sp>
        <p:nvSpPr>
          <p:cNvPr id="11" name="Text 11-8"/>
          <p:cNvSpPr/>
          <p:nvPr/>
        </p:nvSpPr>
        <p:spPr>
          <a:xfrm>
            <a:off x="4352544" y="3895344"/>
            <a:ext cx="3474720" cy="621792"/>
          </a:xfrm>
          <a:prstGeom prst="rect">
            <a:avLst/>
          </a:prstGeom>
          <a:noFill/>
          <a:ln/>
        </p:spPr>
        <p:txBody>
          <a:bodyPr wrap="square" lIns="0" tIns="0" rIns="0" bIns="0" rtlCol="0" anchor="t"/>
          <a:lstStyle/>
          <a:p>
            <a:pPr indent="0" marL="0">
              <a:lnSpc>
                <a:spcPct val="100000"/>
              </a:lnSpc>
              <a:buNone/>
            </a:pPr>
            <a:r>
              <a:rPr lang="en-US" altLang="en-US" sz="1900" b="1" dirty="0">
                <a:solidFill>
                  <a:srgbClr val="F5E900"/>
                </a:solidFill>
                <a:latin typeface="Aeonik" pitchFamily="34" charset="0"/>
                <a:ea typeface="Aeonik" pitchFamily="34" charset="-122"/>
                <a:cs typeface="Aeonik" pitchFamily="34" charset="-120"/>
              </a:rPr>
              <a:t>No false commitments</a:t>
            </a:r>
            <a:endParaRPr lang="en-US" sz="1900" dirty="0"/>
          </a:p>
        </p:txBody>
      </p:sp>
      <p:sp>
        <p:nvSpPr>
          <p:cNvPr id="12" name="Text 11-9"/>
          <p:cNvSpPr/>
          <p:nvPr/>
        </p:nvSpPr>
        <p:spPr>
          <a:xfrm>
            <a:off x="4352544" y="4672584"/>
            <a:ext cx="3474720" cy="877824"/>
          </a:xfrm>
          <a:prstGeom prst="rect">
            <a:avLst/>
          </a:prstGeom>
          <a:noFill/>
          <a:ln/>
        </p:spPr>
        <p:txBody>
          <a:bodyPr wrap="square" lIns="0" tIns="0" rIns="0" bIns="0" rtlCol="0" anchor="t"/>
          <a:lstStyle/>
          <a:p>
            <a:pPr indent="0" marL="0">
              <a:lnSpc>
                <a:spcPct val="100000"/>
              </a:lnSpc>
              <a:buNone/>
            </a:pPr>
            <a:r>
              <a:rPr lang="en-US" altLang="en-US" sz="1750" dirty="0">
                <a:solidFill>
                  <a:srgbClr val="B8B8B2"/>
                </a:solidFill>
                <a:latin typeface="Aeonik" pitchFamily="34" charset="0"/>
                <a:ea typeface="Aeonik" pitchFamily="34" charset="-122"/>
                <a:cs typeface="Aeonik" pitchFamily="34" charset="-120"/>
              </a:rPr>
              <a:t>Check the transcript for</a:t>
            </a:r>
            <a:endParaRPr lang="en-US" sz="1750" dirty="0"/>
          </a:p>
          <a:p>
            <a:pPr indent="0" marL="0">
              <a:lnSpc>
                <a:spcPct val="100000"/>
              </a:lnSpc>
              <a:buNone/>
            </a:pPr>
            <a:r>
              <a:rPr lang="en-US" altLang="en-US" sz="1750" dirty="0">
                <a:solidFill>
                  <a:srgbClr val="B8B8B2"/>
                </a:solidFill>
                <a:latin typeface="Aeonik" pitchFamily="34" charset="0"/>
                <a:ea typeface="Aeonik" pitchFamily="34" charset="-122"/>
                <a:cs typeface="Aeonik" pitchFamily="34" charset="-120"/>
              </a:rPr>
              <a:t>missed decisions and</a:t>
            </a:r>
            <a:endParaRPr lang="en-US" sz="1750" dirty="0"/>
          </a:p>
          <a:p>
            <a:pPr indent="0" marL="0">
              <a:lnSpc>
                <a:spcPct val="100000"/>
              </a:lnSpc>
              <a:buNone/>
            </a:pPr>
            <a:r>
              <a:rPr lang="en-US" altLang="en-US" sz="1750" dirty="0">
                <a:solidFill>
                  <a:srgbClr val="B8B8B2"/>
                </a:solidFill>
                <a:latin typeface="Aeonik" pitchFamily="34" charset="0"/>
                <a:ea typeface="Aeonik" pitchFamily="34" charset="-122"/>
                <a:cs typeface="Aeonik" pitchFamily="34" charset="-120"/>
              </a:rPr>
              <a:t>false commitments.</a:t>
            </a:r>
            <a:endParaRPr lang="en-US" sz="1750" dirty="0"/>
          </a:p>
        </p:txBody>
      </p:sp>
      <p:sp>
        <p:nvSpPr>
          <p:cNvPr id="13" name="Editorial rule"/>
          <p:cNvSpPr/>
          <p:nvPr/>
        </p:nvSpPr>
        <p:spPr>
          <a:xfrm>
            <a:off x="8293608" y="2871216"/>
            <a:ext cx="3474720" cy="0"/>
          </a:xfrm>
          <a:prstGeom prst="line">
            <a:avLst/>
          </a:prstGeom>
          <a:noFill/>
          <a:ln w="8890">
            <a:solidFill>
              <a:srgbClr val="60605A"/>
            </a:solidFill>
            <a:prstDash val="solid"/>
          </a:ln>
        </p:spPr>
      </p:sp>
      <p:sp>
        <p:nvSpPr>
          <p:cNvPr id="14" name="Text 11-10"/>
          <p:cNvSpPr/>
          <p:nvPr/>
        </p:nvSpPr>
        <p:spPr>
          <a:xfrm>
            <a:off x="8293608" y="3090672"/>
            <a:ext cx="3474720" cy="630936"/>
          </a:xfrm>
          <a:prstGeom prst="rect">
            <a:avLst/>
          </a:prstGeom>
          <a:noFill/>
          <a:ln/>
        </p:spPr>
        <p:txBody>
          <a:bodyPr wrap="square" lIns="0" tIns="0" rIns="0" bIns="0" rtlCol="0" anchor="t"/>
          <a:lstStyle/>
          <a:p>
            <a:pPr indent="0" marL="0">
              <a:lnSpc>
                <a:spcPct val="100000"/>
              </a:lnSpc>
              <a:buNone/>
            </a:pPr>
            <a:r>
              <a:rPr lang="en-US" altLang="en-US" sz="3500" b="1" spc="-50" kern="0" dirty="0">
                <a:solidFill>
                  <a:srgbClr val="FFFFFF"/>
                </a:solidFill>
                <a:latin typeface="Aeonik" pitchFamily="34" charset="0"/>
                <a:ea typeface="Aeonik" pitchFamily="34" charset="-122"/>
                <a:cs typeface="Aeonik" pitchFamily="34" charset="-120"/>
              </a:rPr>
              <a:t>Clarity</a:t>
            </a:r>
            <a:endParaRPr lang="en-US" sz="3500" dirty="0"/>
          </a:p>
        </p:txBody>
      </p:sp>
      <p:sp>
        <p:nvSpPr>
          <p:cNvPr id="15" name="Text 11-11"/>
          <p:cNvSpPr/>
          <p:nvPr/>
        </p:nvSpPr>
        <p:spPr>
          <a:xfrm>
            <a:off x="8293608" y="3895344"/>
            <a:ext cx="3474720" cy="621792"/>
          </a:xfrm>
          <a:prstGeom prst="rect">
            <a:avLst/>
          </a:prstGeom>
          <a:noFill/>
          <a:ln/>
        </p:spPr>
        <p:txBody>
          <a:bodyPr wrap="square" lIns="0" tIns="0" rIns="0" bIns="0" rtlCol="0" anchor="t"/>
          <a:lstStyle/>
          <a:p>
            <a:pPr indent="0" marL="0">
              <a:lnSpc>
                <a:spcPct val="100000"/>
              </a:lnSpc>
              <a:buNone/>
            </a:pPr>
            <a:r>
              <a:rPr lang="en-US" altLang="en-US" sz="1900" b="1" dirty="0">
                <a:solidFill>
                  <a:srgbClr val="F5E900"/>
                </a:solidFill>
                <a:latin typeface="Aeonik" pitchFamily="34" charset="0"/>
                <a:ea typeface="Aeonik" pitchFamily="34" charset="-122"/>
                <a:cs typeface="Aeonik" pitchFamily="34" charset="-120"/>
              </a:rPr>
              <a:t>Every open item has an owner</a:t>
            </a:r>
            <a:endParaRPr lang="en-US" sz="1900" dirty="0"/>
          </a:p>
        </p:txBody>
      </p:sp>
      <p:sp>
        <p:nvSpPr>
          <p:cNvPr id="16" name="Text 11-12"/>
          <p:cNvSpPr/>
          <p:nvPr/>
        </p:nvSpPr>
        <p:spPr>
          <a:xfrm>
            <a:off x="8293608" y="4672584"/>
            <a:ext cx="3474720" cy="877824"/>
          </a:xfrm>
          <a:prstGeom prst="rect">
            <a:avLst/>
          </a:prstGeom>
          <a:noFill/>
          <a:ln/>
        </p:spPr>
        <p:txBody>
          <a:bodyPr wrap="square" lIns="0" tIns="0" rIns="0" bIns="0" rtlCol="0" anchor="t"/>
          <a:lstStyle/>
          <a:p>
            <a:pPr indent="0" marL="0">
              <a:lnSpc>
                <a:spcPct val="100000"/>
              </a:lnSpc>
              <a:buNone/>
            </a:pPr>
            <a:r>
              <a:rPr lang="en-US" altLang="en-US" sz="1750" dirty="0">
                <a:solidFill>
                  <a:srgbClr val="B8B8B2"/>
                </a:solidFill>
                <a:latin typeface="Aeonik" pitchFamily="34" charset="0"/>
                <a:ea typeface="Aeonik" pitchFamily="34" charset="-122"/>
                <a:cs typeface="Aeonik" pitchFamily="34" charset="-120"/>
              </a:rPr>
              <a:t>Participants accept the recap</a:t>
            </a:r>
            <a:endParaRPr lang="en-US" sz="1750" dirty="0"/>
          </a:p>
          <a:p>
            <a:pPr indent="0" marL="0">
              <a:lnSpc>
                <a:spcPct val="100000"/>
              </a:lnSpc>
              <a:buNone/>
            </a:pPr>
            <a:r>
              <a:rPr lang="en-US" altLang="en-US" sz="1750" dirty="0">
                <a:solidFill>
                  <a:srgbClr val="B8B8B2"/>
                </a:solidFill>
                <a:latin typeface="Aeonik" pitchFamily="34" charset="0"/>
                <a:ea typeface="Aeonik" pitchFamily="34" charset="-122"/>
                <a:cs typeface="Aeonik" pitchFamily="34" charset="-120"/>
              </a:rPr>
              <a:t>and name who will resolve</a:t>
            </a:r>
            <a:endParaRPr lang="en-US" sz="1750" dirty="0"/>
          </a:p>
          <a:p>
            <a:pPr indent="0" marL="0">
              <a:lnSpc>
                <a:spcPct val="100000"/>
              </a:lnSpc>
              <a:buNone/>
            </a:pPr>
            <a:r>
              <a:rPr lang="en-US" altLang="en-US" sz="1750" dirty="0">
                <a:solidFill>
                  <a:srgbClr val="B8B8B2"/>
                </a:solidFill>
                <a:latin typeface="Aeonik" pitchFamily="34" charset="0"/>
                <a:ea typeface="Aeonik" pitchFamily="34" charset="-122"/>
                <a:cs typeface="Aeonik" pitchFamily="34" charset="-120"/>
              </a:rPr>
              <a:t>each remaining question.</a:t>
            </a:r>
            <a:endParaRPr lang="en-US" sz="1750" dirty="0"/>
          </a:p>
        </p:txBody>
      </p:sp>
      <p:sp>
        <p:nvSpPr>
          <p:cNvPr id="17" name="Rollout decision band"/>
          <p:cNvSpPr/>
          <p:nvPr/>
        </p:nvSpPr>
        <p:spPr>
          <a:xfrm>
            <a:off x="0" y="5943600"/>
            <a:ext cx="12192000" cy="914400"/>
          </a:xfrm>
          <a:prstGeom prst="rect">
            <a:avLst/>
          </a:prstGeom>
          <a:solidFill>
            <a:srgbClr val="080808"/>
          </a:solidFill>
          <a:ln w="12700">
            <a:solidFill>
              <a:srgbClr val="080808">
                <a:alpha val="0"/>
              </a:srgbClr>
            </a:solidFill>
            <a:prstDash val="solid"/>
          </a:ln>
        </p:spPr>
      </p:sp>
      <p:sp>
        <p:nvSpPr>
          <p:cNvPr id="18" name="Text 11-13"/>
          <p:cNvSpPr/>
          <p:nvPr/>
        </p:nvSpPr>
        <p:spPr>
          <a:xfrm>
            <a:off x="411480" y="6153912"/>
            <a:ext cx="11265408" cy="512064"/>
          </a:xfrm>
          <a:prstGeom prst="rect">
            <a:avLst/>
          </a:prstGeom>
          <a:noFill/>
          <a:ln/>
        </p:spPr>
        <p:txBody>
          <a:bodyPr wrap="square" lIns="0" tIns="0" rIns="0" bIns="0" rtlCol="0" anchor="t"/>
          <a:lstStyle/>
          <a:p>
            <a:pPr indent="0" marL="0">
              <a:lnSpc>
                <a:spcPct val="103000"/>
              </a:lnSpc>
              <a:buNone/>
            </a:pPr>
            <a:r>
              <a:rPr lang="en-US" altLang="en-US" sz="1650" dirty="0">
                <a:solidFill>
                  <a:srgbClr val="FFFFFF"/>
                </a:solidFill>
                <a:latin typeface="Aeonik" pitchFamily="34" charset="0"/>
                <a:ea typeface="Aeonik" pitchFamily="34" charset="-122"/>
                <a:cs typeface="Aeonik" pitchFamily="34" charset="-120"/>
              </a:rPr>
              <a:t>Criteria met: scope a subscription by team size and meeting volume.</a:t>
            </a:r>
            <a:endParaRPr lang="en-US" sz="1650" dirty="0"/>
          </a:p>
          <a:p>
            <a:pPr indent="0" marL="0">
              <a:lnSpc>
                <a:spcPct val="103000"/>
              </a:lnSpc>
              <a:buNone/>
            </a:pPr>
            <a:r>
              <a:rPr lang="en-US" altLang="en-US" sz="1650" dirty="0">
                <a:solidFill>
                  <a:srgbClr val="FFFFFF"/>
                </a:solidFill>
                <a:latin typeface="Aeonik" pitchFamily="34" charset="0"/>
                <a:ea typeface="Aeonik" pitchFamily="34" charset="-122"/>
                <a:cs typeface="Aeonik" pitchFamily="34" charset="-120"/>
              </a:rPr>
              <a:t>Criteria missed: revise or stop. Price and terms are agreed separately.</a:t>
            </a:r>
            <a:endParaRPr lang="en-US" sz="16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80808"/>
        </a:solidFill>
      </p:bgPr>
    </p:bg>
    <p:spTree>
      <p:nvGrpSpPr>
        <p:cNvPr id="1" name=""/>
        <p:cNvGrpSpPr/>
        <p:nvPr/>
      </p:nvGrpSpPr>
      <p:grpSpPr>
        <a:xfrm>
          <a:off x="0" y="0"/>
          <a:ext cx="0" cy="0"/>
          <a:chOff x="0" y="0"/>
          <a:chExt cx="0" cy="0"/>
        </a:xfrm>
      </p:grpSpPr>
      <p:sp>
        <p:nvSpPr>
          <p:cNvPr id="2" name="Closing mark grid / vertical"/>
          <p:cNvSpPr/>
          <p:nvPr/>
        </p:nvSpPr>
        <p:spPr>
          <a:xfrm>
            <a:off x="9784080" y="0"/>
            <a:ext cx="0" cy="3584448"/>
          </a:xfrm>
          <a:prstGeom prst="line">
            <a:avLst/>
          </a:prstGeom>
          <a:noFill/>
          <a:ln w="6985">
            <a:solidFill>
              <a:srgbClr val="F5E900">
                <a:alpha val="24000"/>
              </a:srgbClr>
            </a:solidFill>
            <a:prstDash val="solid"/>
          </a:ln>
        </p:spPr>
      </p:sp>
      <p:sp>
        <p:nvSpPr>
          <p:cNvPr id="3" name="Closing mark grid / vertical"/>
          <p:cNvSpPr/>
          <p:nvPr/>
        </p:nvSpPr>
        <p:spPr>
          <a:xfrm>
            <a:off x="10387584" y="0"/>
            <a:ext cx="0" cy="3584448"/>
          </a:xfrm>
          <a:prstGeom prst="line">
            <a:avLst/>
          </a:prstGeom>
          <a:noFill/>
          <a:ln w="6985">
            <a:solidFill>
              <a:srgbClr val="F5E900">
                <a:alpha val="24000"/>
              </a:srgbClr>
            </a:solidFill>
            <a:prstDash val="solid"/>
          </a:ln>
        </p:spPr>
      </p:sp>
      <p:sp>
        <p:nvSpPr>
          <p:cNvPr id="4" name="Closing mark grid / vertical"/>
          <p:cNvSpPr/>
          <p:nvPr/>
        </p:nvSpPr>
        <p:spPr>
          <a:xfrm>
            <a:off x="10991088" y="0"/>
            <a:ext cx="0" cy="3584448"/>
          </a:xfrm>
          <a:prstGeom prst="line">
            <a:avLst/>
          </a:prstGeom>
          <a:noFill/>
          <a:ln w="6985">
            <a:solidFill>
              <a:srgbClr val="F5E900">
                <a:alpha val="24000"/>
              </a:srgbClr>
            </a:solidFill>
            <a:prstDash val="solid"/>
          </a:ln>
        </p:spPr>
      </p:sp>
      <p:sp>
        <p:nvSpPr>
          <p:cNvPr id="5" name="Closing mark grid / vertical"/>
          <p:cNvSpPr/>
          <p:nvPr/>
        </p:nvSpPr>
        <p:spPr>
          <a:xfrm>
            <a:off x="11594592" y="0"/>
            <a:ext cx="0" cy="3584448"/>
          </a:xfrm>
          <a:prstGeom prst="line">
            <a:avLst/>
          </a:prstGeom>
          <a:noFill/>
          <a:ln w="6985">
            <a:solidFill>
              <a:srgbClr val="F5E900">
                <a:alpha val="24000"/>
              </a:srgbClr>
            </a:solidFill>
            <a:prstDash val="solid"/>
          </a:ln>
        </p:spPr>
      </p:sp>
      <p:sp>
        <p:nvSpPr>
          <p:cNvPr id="6" name="Closing mark grid / horizontal"/>
          <p:cNvSpPr/>
          <p:nvPr/>
        </p:nvSpPr>
        <p:spPr>
          <a:xfrm>
            <a:off x="9784080" y="0"/>
            <a:ext cx="2407920" cy="0"/>
          </a:xfrm>
          <a:prstGeom prst="line">
            <a:avLst/>
          </a:prstGeom>
          <a:noFill/>
          <a:ln w="6985">
            <a:solidFill>
              <a:srgbClr val="F5E900">
                <a:alpha val="24000"/>
              </a:srgbClr>
            </a:solidFill>
            <a:prstDash val="solid"/>
          </a:ln>
        </p:spPr>
      </p:sp>
      <p:sp>
        <p:nvSpPr>
          <p:cNvPr id="7" name="Closing mark grid / horizontal"/>
          <p:cNvSpPr/>
          <p:nvPr/>
        </p:nvSpPr>
        <p:spPr>
          <a:xfrm>
            <a:off x="9784080" y="603504"/>
            <a:ext cx="2407920" cy="0"/>
          </a:xfrm>
          <a:prstGeom prst="line">
            <a:avLst/>
          </a:prstGeom>
          <a:noFill/>
          <a:ln w="6985">
            <a:solidFill>
              <a:srgbClr val="F5E900">
                <a:alpha val="24000"/>
              </a:srgbClr>
            </a:solidFill>
            <a:prstDash val="solid"/>
          </a:ln>
        </p:spPr>
      </p:sp>
      <p:sp>
        <p:nvSpPr>
          <p:cNvPr id="8" name="Closing mark grid / horizontal"/>
          <p:cNvSpPr/>
          <p:nvPr/>
        </p:nvSpPr>
        <p:spPr>
          <a:xfrm>
            <a:off x="9784080" y="1207008"/>
            <a:ext cx="2407920" cy="0"/>
          </a:xfrm>
          <a:prstGeom prst="line">
            <a:avLst/>
          </a:prstGeom>
          <a:noFill/>
          <a:ln w="6985">
            <a:solidFill>
              <a:srgbClr val="F5E900">
                <a:alpha val="24000"/>
              </a:srgbClr>
            </a:solidFill>
            <a:prstDash val="solid"/>
          </a:ln>
        </p:spPr>
      </p:sp>
      <p:sp>
        <p:nvSpPr>
          <p:cNvPr id="9" name="Closing mark grid / horizontal"/>
          <p:cNvSpPr/>
          <p:nvPr/>
        </p:nvSpPr>
        <p:spPr>
          <a:xfrm>
            <a:off x="9784080" y="1810512"/>
            <a:ext cx="2407920" cy="0"/>
          </a:xfrm>
          <a:prstGeom prst="line">
            <a:avLst/>
          </a:prstGeom>
          <a:noFill/>
          <a:ln w="6985">
            <a:solidFill>
              <a:srgbClr val="F5E900">
                <a:alpha val="24000"/>
              </a:srgbClr>
            </a:solidFill>
            <a:prstDash val="solid"/>
          </a:ln>
        </p:spPr>
      </p:sp>
      <p:sp>
        <p:nvSpPr>
          <p:cNvPr id="10" name="Closing mark grid / horizontal"/>
          <p:cNvSpPr/>
          <p:nvPr/>
        </p:nvSpPr>
        <p:spPr>
          <a:xfrm>
            <a:off x="9784080" y="2414016"/>
            <a:ext cx="2407920" cy="0"/>
          </a:xfrm>
          <a:prstGeom prst="line">
            <a:avLst/>
          </a:prstGeom>
          <a:noFill/>
          <a:ln w="6985">
            <a:solidFill>
              <a:srgbClr val="F5E900">
                <a:alpha val="24000"/>
              </a:srgbClr>
            </a:solidFill>
            <a:prstDash val="solid"/>
          </a:ln>
        </p:spPr>
      </p:sp>
      <p:sp>
        <p:nvSpPr>
          <p:cNvPr id="11" name="Closing mark grid / horizontal"/>
          <p:cNvSpPr/>
          <p:nvPr/>
        </p:nvSpPr>
        <p:spPr>
          <a:xfrm>
            <a:off x="9784080" y="3017520"/>
            <a:ext cx="2407920" cy="0"/>
          </a:xfrm>
          <a:prstGeom prst="line">
            <a:avLst/>
          </a:prstGeom>
          <a:noFill/>
          <a:ln w="6985">
            <a:solidFill>
              <a:srgbClr val="F5E900">
                <a:alpha val="24000"/>
              </a:srgbClr>
            </a:solidFill>
            <a:prstDash val="solid"/>
          </a:ln>
        </p:spPr>
      </p:sp>
      <p:sp>
        <p:nvSpPr>
          <p:cNvPr id="12" name="Text 12-1"/>
          <p:cNvSpPr/>
          <p:nvPr/>
        </p:nvSpPr>
        <p:spPr>
          <a:xfrm>
            <a:off x="411480" y="310896"/>
            <a:ext cx="932688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NEXT STEP / TRY THE COMPLETE WORKFLOW</a:t>
            </a:r>
            <a:endParaRPr lang="en-US" sz="1150" dirty="0"/>
          </a:p>
        </p:txBody>
      </p:sp>
      <p:sp>
        <p:nvSpPr>
          <p:cNvPr id="13" name="Text 12-2"/>
          <p:cNvSpPr/>
          <p:nvPr/>
        </p:nvSpPr>
        <p:spPr>
          <a:xfrm>
            <a:off x="411480" y="850392"/>
            <a:ext cx="9363456" cy="2350008"/>
          </a:xfrm>
          <a:prstGeom prst="rect">
            <a:avLst/>
          </a:prstGeom>
          <a:noFill/>
          <a:ln/>
        </p:spPr>
        <p:txBody>
          <a:bodyPr wrap="square" lIns="0" tIns="0" rIns="0" bIns="0" rtlCol="0" anchor="t"/>
          <a:lstStyle/>
          <a:p>
            <a:pPr indent="0" marL="0">
              <a:lnSpc>
                <a:spcPct val="78000"/>
              </a:lnSpc>
              <a:buNone/>
            </a:pPr>
            <a:r>
              <a:rPr lang="en-US" altLang="en-US" sz="7000" b="1" spc="-168" kern="0" dirty="0">
                <a:solidFill>
                  <a:srgbClr val="FFFFFF"/>
                </a:solidFill>
                <a:latin typeface="Aeonik" pitchFamily="34" charset="0"/>
                <a:ea typeface="Aeonik" pitchFamily="34" charset="-122"/>
                <a:cs typeface="Aeonik" pitchFamily="34" charset="-120"/>
              </a:rPr>
              <a:t>YOUR MEETING.</a:t>
            </a:r>
            <a:endParaRPr lang="en-US" sz="7000" dirty="0"/>
          </a:p>
          <a:p>
            <a:pPr indent="0" marL="0">
              <a:lnSpc>
                <a:spcPct val="78000"/>
              </a:lnSpc>
              <a:buNone/>
            </a:pPr>
            <a:r>
              <a:rPr lang="en-US" altLang="en-US" sz="7000" b="1" spc="-168" kern="0" dirty="0">
                <a:solidFill>
                  <a:srgbClr val="FFFFFF"/>
                </a:solidFill>
                <a:latin typeface="Aeonik" pitchFamily="34" charset="0"/>
                <a:ea typeface="Aeonik" pitchFamily="34" charset="-122"/>
                <a:cs typeface="Aeonik" pitchFamily="34" charset="-120"/>
              </a:rPr>
              <a:t>A CLEARER RECAP</a:t>
            </a:r>
            <a:endParaRPr lang="en-US" sz="7000" dirty="0"/>
          </a:p>
        </p:txBody>
      </p:sp>
      <p:sp>
        <p:nvSpPr>
          <p:cNvPr id="14" name="Editorial rule"/>
          <p:cNvSpPr/>
          <p:nvPr/>
        </p:nvSpPr>
        <p:spPr>
          <a:xfrm>
            <a:off x="411480" y="3584448"/>
            <a:ext cx="11356848" cy="0"/>
          </a:xfrm>
          <a:prstGeom prst="line">
            <a:avLst/>
          </a:prstGeom>
          <a:noFill/>
          <a:ln w="8890">
            <a:solidFill>
              <a:srgbClr val="60605A"/>
            </a:solidFill>
            <a:prstDash val="solid"/>
          </a:ln>
        </p:spPr>
      </p:sp>
      <p:sp>
        <p:nvSpPr>
          <p:cNvPr id="15" name="Text 12-3"/>
          <p:cNvSpPr/>
          <p:nvPr/>
        </p:nvSpPr>
        <p:spPr>
          <a:xfrm>
            <a:off x="411480" y="3959352"/>
            <a:ext cx="5852160" cy="1078992"/>
          </a:xfrm>
          <a:prstGeom prst="rect">
            <a:avLst/>
          </a:prstGeom>
          <a:noFill/>
          <a:ln/>
        </p:spPr>
        <p:txBody>
          <a:bodyPr wrap="square" lIns="0" tIns="0" rIns="0" bIns="0" rtlCol="0" anchor="t"/>
          <a:lstStyle/>
          <a:p>
            <a:pPr indent="0" marL="0">
              <a:lnSpc>
                <a:spcPct val="100000"/>
              </a:lnSpc>
              <a:buNone/>
            </a:pPr>
            <a:r>
              <a:rPr lang="en-US" altLang="en-US" sz="2100" dirty="0">
                <a:solidFill>
                  <a:srgbClr val="FFFFFF"/>
                </a:solidFill>
                <a:latin typeface="Aeonik" pitchFamily="34" charset="0"/>
                <a:ea typeface="Aeonik" pitchFamily="34" charset="-122"/>
                <a:cs typeface="Aeonik" pitchFamily="34" charset="-120"/>
              </a:rPr>
              <a:t>Start with a 30-minute walkthrough.</a:t>
            </a:r>
            <a:endParaRPr lang="en-US" sz="2100" dirty="0"/>
          </a:p>
          <a:p>
            <a:pPr indent="0" marL="0">
              <a:lnSpc>
                <a:spcPct val="100000"/>
              </a:lnSpc>
              <a:buNone/>
            </a:pPr>
            <a:r>
              <a:rPr lang="en-US" altLang="en-US" sz="2100" dirty="0">
                <a:solidFill>
                  <a:srgbClr val="FFFFFF"/>
                </a:solidFill>
                <a:latin typeface="Aeonik" pitchFamily="34" charset="0"/>
                <a:ea typeface="Aeonik" pitchFamily="34" charset="-122"/>
                <a:cs typeface="Aeonik" pitchFamily="34" charset="-120"/>
              </a:rPr>
              <a:t>See capture, AI recap and review</a:t>
            </a:r>
            <a:endParaRPr lang="en-US" sz="2100" dirty="0"/>
          </a:p>
          <a:p>
            <a:pPr indent="0" marL="0">
              <a:lnSpc>
                <a:spcPct val="100000"/>
              </a:lnSpc>
              <a:buNone/>
            </a:pPr>
            <a:r>
              <a:rPr lang="en-US" altLang="en-US" sz="2100" dirty="0">
                <a:solidFill>
                  <a:srgbClr val="FFFFFF"/>
                </a:solidFill>
                <a:latin typeface="Aeonik" pitchFamily="34" charset="0"/>
                <a:ea typeface="Aeonik" pitchFamily="34" charset="-122"/>
                <a:cs typeface="Aeonik" pitchFamily="34" charset="-120"/>
              </a:rPr>
              <a:t>before planning the pilot.</a:t>
            </a:r>
            <a:endParaRPr lang="en-US" sz="2100" dirty="0"/>
          </a:p>
        </p:txBody>
      </p:sp>
      <p:sp>
        <p:nvSpPr>
          <p:cNvPr id="16" name="Text 12-4"/>
          <p:cNvSpPr/>
          <p:nvPr/>
        </p:nvSpPr>
        <p:spPr>
          <a:xfrm>
            <a:off x="6830568" y="3877056"/>
            <a:ext cx="493776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PROPOSED PILOT</a:t>
            </a:r>
            <a:endParaRPr lang="en-US" sz="1150" dirty="0"/>
          </a:p>
        </p:txBody>
      </p:sp>
      <p:sp>
        <p:nvSpPr>
          <p:cNvPr id="17" name="Text 12-5"/>
          <p:cNvSpPr/>
          <p:nvPr/>
        </p:nvSpPr>
        <p:spPr>
          <a:xfrm>
            <a:off x="6830568" y="4251960"/>
            <a:ext cx="4937760" cy="832104"/>
          </a:xfrm>
          <a:prstGeom prst="rect">
            <a:avLst/>
          </a:prstGeom>
          <a:noFill/>
          <a:ln/>
        </p:spPr>
        <p:txBody>
          <a:bodyPr wrap="square" lIns="0" tIns="0" rIns="0" bIns="0" rtlCol="0" anchor="t"/>
          <a:lstStyle/>
          <a:p>
            <a:pPr indent="0" marL="0">
              <a:lnSpc>
                <a:spcPct val="96000"/>
              </a:lnSpc>
              <a:buNone/>
            </a:pPr>
            <a:r>
              <a:rPr lang="en-US" altLang="en-US" sz="2300" b="1" spc="-25" kern="0" dirty="0">
                <a:solidFill>
                  <a:srgbClr val="FFFFFF"/>
                </a:solidFill>
                <a:latin typeface="Aeonik" pitchFamily="34" charset="0"/>
                <a:ea typeface="Aeonik" pitchFamily="34" charset="-122"/>
                <a:cs typeface="Aeonik" pitchFamily="34" charset="-120"/>
              </a:rPr>
              <a:t>ONE TEAM. TWO WEEKS.</a:t>
            </a:r>
            <a:endParaRPr lang="en-US" sz="2300" dirty="0"/>
          </a:p>
          <a:p>
            <a:pPr indent="0" marL="0">
              <a:lnSpc>
                <a:spcPct val="96000"/>
              </a:lnSpc>
              <a:buNone/>
            </a:pPr>
            <a:r>
              <a:rPr lang="en-US" altLang="en-US" sz="2300" b="1" spc="-25" kern="0" dirty="0">
                <a:solidFill>
                  <a:srgbClr val="FFFFFF"/>
                </a:solidFill>
                <a:latin typeface="Aeonik" pitchFamily="34" charset="0"/>
                <a:ea typeface="Aeonik" pitchFamily="34" charset="-122"/>
                <a:cs typeface="Aeonik" pitchFamily="34" charset="-120"/>
              </a:rPr>
              <a:t>THREE MEETINGS.</a:t>
            </a:r>
            <a:endParaRPr lang="en-US" sz="2300" dirty="0"/>
          </a:p>
        </p:txBody>
      </p:sp>
      <p:sp>
        <p:nvSpPr>
          <p:cNvPr id="18" name="Closing brand band"/>
          <p:cNvSpPr/>
          <p:nvPr/>
        </p:nvSpPr>
        <p:spPr>
          <a:xfrm>
            <a:off x="0" y="5431536"/>
            <a:ext cx="12192000" cy="1426464"/>
          </a:xfrm>
          <a:prstGeom prst="rect">
            <a:avLst/>
          </a:prstGeom>
          <a:solidFill>
            <a:srgbClr val="202020"/>
          </a:solidFill>
          <a:ln w="12700">
            <a:solidFill>
              <a:srgbClr val="202020">
                <a:alpha val="0"/>
              </a:srgbClr>
            </a:solidFill>
            <a:prstDash val="solid"/>
          </a:ln>
        </p:spPr>
      </p:sp>
      <p:pic>
        <p:nvPicPr>
          <p:cNvPr id="19" name="Approved Fieldnote logo lockup" descr="Fieldnote approved square symbol and custom wordmark">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411480" y="5669280"/>
            <a:ext cx="5852160" cy="928829"/>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202020"/>
        </a:solidFill>
      </p:bgPr>
    </p:bg>
    <p:spTree>
      <p:nvGrpSpPr>
        <p:cNvPr id="1" name=""/>
        <p:cNvGrpSpPr/>
        <p:nvPr/>
      </p:nvGrpSpPr>
      <p:grpSpPr>
        <a:xfrm>
          <a:off x="0" y="0"/>
          <a:ext cx="0" cy="0"/>
          <a:chOff x="0" y="0"/>
          <a:chExt cx="0" cy="0"/>
        </a:xfrm>
      </p:grpSpPr>
      <p:sp>
        <p:nvSpPr>
          <p:cNvPr id="2" name="Text 13-1"/>
          <p:cNvSpPr/>
          <p:nvPr/>
        </p:nvSpPr>
        <p:spPr>
          <a:xfrm>
            <a:off x="411480" y="310896"/>
            <a:ext cx="1078992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APPENDIX / ILLUSTRATIVE SCENARIOS</a:t>
            </a:r>
            <a:endParaRPr lang="en-US" sz="1150" dirty="0"/>
          </a:p>
        </p:txBody>
      </p:sp>
      <p:sp>
        <p:nvSpPr>
          <p:cNvPr id="3" name="Text 13-2"/>
          <p:cNvSpPr/>
          <p:nvPr/>
        </p:nvSpPr>
        <p:spPr>
          <a:xfrm>
            <a:off x="411480" y="758952"/>
            <a:ext cx="11338560" cy="896112"/>
          </a:xfrm>
          <a:prstGeom prst="rect">
            <a:avLst/>
          </a:prstGeom>
          <a:noFill/>
          <a:ln/>
        </p:spPr>
        <p:txBody>
          <a:bodyPr wrap="square" lIns="0" tIns="0" rIns="0" bIns="0" rtlCol="0" anchor="t"/>
          <a:lstStyle/>
          <a:p>
            <a:pPr indent="0" marL="0">
              <a:lnSpc>
                <a:spcPct val="78000"/>
              </a:lnSpc>
              <a:buNone/>
            </a:pPr>
            <a:r>
              <a:rPr lang="en-US" altLang="en-US" sz="5800" b="1" spc="-139" kern="0" dirty="0">
                <a:solidFill>
                  <a:srgbClr val="FFFFFF"/>
                </a:solidFill>
                <a:latin typeface="Aeonik" pitchFamily="34" charset="0"/>
                <a:ea typeface="Aeonik" pitchFamily="34" charset="-122"/>
                <a:cs typeface="Aeonik" pitchFamily="34" charset="-120"/>
              </a:rPr>
              <a:t>CAPACITY SENSITIVITY</a:t>
            </a:r>
            <a:endParaRPr lang="en-US" sz="5800" dirty="0"/>
          </a:p>
        </p:txBody>
      </p:sp>
      <p:sp>
        <p:nvSpPr>
          <p:cNvPr id="4" name="Text 13-3"/>
          <p:cNvSpPr/>
          <p:nvPr/>
        </p:nvSpPr>
        <p:spPr>
          <a:xfrm>
            <a:off x="411480" y="1837944"/>
            <a:ext cx="11247120" cy="429768"/>
          </a:xfrm>
          <a:prstGeom prst="rect">
            <a:avLst/>
          </a:prstGeom>
          <a:noFill/>
          <a:ln/>
        </p:spPr>
        <p:txBody>
          <a:bodyPr wrap="square" lIns="0" tIns="0" rIns="0" bIns="0" rtlCol="0" anchor="t"/>
          <a:lstStyle/>
          <a:p>
            <a:pPr indent="0" marL="0">
              <a:lnSpc>
                <a:spcPct val="100000"/>
              </a:lnSpc>
              <a:buNone/>
            </a:pPr>
            <a:r>
              <a:rPr lang="en-US" altLang="en-US" sz="2100" dirty="0">
                <a:solidFill>
                  <a:srgbClr val="FFFFFF"/>
                </a:solidFill>
                <a:latin typeface="Aeonik" pitchFamily="34" charset="0"/>
                <a:ea typeface="Aeonik" pitchFamily="34" charset="-122"/>
                <a:cs typeface="Aeonik" pitchFamily="34" charset="-120"/>
              </a:rPr>
              <a:t>How volume and net time saved change the estimate.</a:t>
            </a:r>
            <a:endParaRPr lang="en-US" sz="2100" dirty="0"/>
          </a:p>
        </p:txBody>
      </p:sp>
      <p:graphicFrame>
        <p:nvGraphicFramePr>
          <p:cNvPr id="5" name="Native appendix capacity sensitivity chart" descr="Illustrative hours per month using volumes of 20, 40 and 60 meetings and assumed net follow-up savings of 10, 20 and 30 minutes per meeting. Not measured results."/>
          <p:cNvGraphicFramePr/>
          <p:nvPr/>
        </p:nvGraphicFramePr>
        <p:xfrm>
          <a:off x="365760" y="2569464"/>
          <a:ext cx="7726680" cy="3566160"/>
        </p:xfrm>
        <a:graphic xmlns:a="http://schemas.openxmlformats.org/drawingml/2006/main">
          <a:graphicData uri="http://schemas.openxmlformats.org/drawingml/2006/chart">
            <c:chart xmlns:c="http://schemas.openxmlformats.org/drawingml/2006/chart" r:id="rId1"/>
          </a:graphicData>
        </a:graphic>
      </p:graphicFrame>
      <p:sp>
        <p:nvSpPr>
          <p:cNvPr id="6" name="Editorial rule"/>
          <p:cNvSpPr/>
          <p:nvPr/>
        </p:nvSpPr>
        <p:spPr>
          <a:xfrm>
            <a:off x="8686800" y="2752344"/>
            <a:ext cx="3054096" cy="0"/>
          </a:xfrm>
          <a:prstGeom prst="line">
            <a:avLst/>
          </a:prstGeom>
          <a:noFill/>
          <a:ln w="8890">
            <a:solidFill>
              <a:srgbClr val="60605A"/>
            </a:solidFill>
            <a:prstDash val="solid"/>
          </a:ln>
        </p:spPr>
      </p:sp>
      <p:sp>
        <p:nvSpPr>
          <p:cNvPr id="7" name="Text 13-4"/>
          <p:cNvSpPr/>
          <p:nvPr/>
        </p:nvSpPr>
        <p:spPr>
          <a:xfrm>
            <a:off x="8686800" y="3044952"/>
            <a:ext cx="3035808" cy="1088136"/>
          </a:xfrm>
          <a:prstGeom prst="rect">
            <a:avLst/>
          </a:prstGeom>
          <a:noFill/>
          <a:ln/>
        </p:spPr>
        <p:txBody>
          <a:bodyPr wrap="square" lIns="0" tIns="0" rIns="0" bIns="0" rtlCol="0" anchor="t"/>
          <a:lstStyle/>
          <a:p>
            <a:pPr indent="0" marL="0">
              <a:lnSpc>
                <a:spcPct val="100000"/>
              </a:lnSpc>
              <a:buNone/>
            </a:pPr>
            <a:r>
              <a:rPr lang="en-US" altLang="en-US" sz="2100" dirty="0">
                <a:solidFill>
                  <a:srgbClr val="FFFFFF"/>
                </a:solidFill>
                <a:latin typeface="Aeonik" pitchFamily="34" charset="0"/>
                <a:ea typeface="Aeonik" pitchFamily="34" charset="-122"/>
                <a:cs typeface="Aeonik" pitchFamily="34" charset="-120"/>
              </a:rPr>
              <a:t>Monthly meetings</a:t>
            </a:r>
            <a:endParaRPr lang="en-US" sz="2100" dirty="0"/>
          </a:p>
          <a:p>
            <a:pPr indent="0" marL="0">
              <a:lnSpc>
                <a:spcPct val="100000"/>
              </a:lnSpc>
              <a:buNone/>
            </a:pPr>
            <a:r>
              <a:rPr lang="en-US" altLang="en-US" sz="2100" dirty="0">
                <a:solidFill>
                  <a:srgbClr val="FFFFFF"/>
                </a:solidFill>
                <a:latin typeface="Aeonik" pitchFamily="34" charset="0"/>
                <a:ea typeface="Aeonik" pitchFamily="34" charset="-122"/>
                <a:cs typeface="Aeonik" pitchFamily="34" charset="-120"/>
              </a:rPr>
              <a:t>× net minutes saved</a:t>
            </a:r>
            <a:endParaRPr lang="en-US" sz="2100" dirty="0"/>
          </a:p>
          <a:p>
            <a:pPr indent="0" marL="0">
              <a:lnSpc>
                <a:spcPct val="100000"/>
              </a:lnSpc>
              <a:buNone/>
            </a:pPr>
            <a:r>
              <a:rPr lang="en-US" altLang="en-US" sz="2100" dirty="0">
                <a:solidFill>
                  <a:srgbClr val="FFFFFF"/>
                </a:solidFill>
                <a:latin typeface="Aeonik" pitchFamily="34" charset="0"/>
                <a:ea typeface="Aeonik" pitchFamily="34" charset="-122"/>
                <a:cs typeface="Aeonik" pitchFamily="34" charset="-120"/>
              </a:rPr>
              <a:t>÷ 60</a:t>
            </a:r>
            <a:endParaRPr lang="en-US" sz="2100" dirty="0"/>
          </a:p>
        </p:txBody>
      </p:sp>
      <p:sp>
        <p:nvSpPr>
          <p:cNvPr id="8" name="Text 13-5"/>
          <p:cNvSpPr/>
          <p:nvPr/>
        </p:nvSpPr>
        <p:spPr>
          <a:xfrm>
            <a:off x="8686800" y="4517136"/>
            <a:ext cx="3035808" cy="822960"/>
          </a:xfrm>
          <a:prstGeom prst="rect">
            <a:avLst/>
          </a:prstGeom>
          <a:noFill/>
          <a:ln/>
        </p:spPr>
        <p:txBody>
          <a:bodyPr wrap="square" lIns="0" tIns="0" rIns="0" bIns="0" rtlCol="0" anchor="t"/>
          <a:lstStyle/>
          <a:p>
            <a:pPr indent="0" marL="0">
              <a:lnSpc>
                <a:spcPct val="97000"/>
              </a:lnSpc>
              <a:buNone/>
            </a:pPr>
            <a:r>
              <a:rPr lang="en-US" altLang="en-US" sz="2200" b="1" dirty="0">
                <a:solidFill>
                  <a:srgbClr val="F5E900"/>
                </a:solidFill>
                <a:latin typeface="Aeonik" pitchFamily="34" charset="0"/>
                <a:ea typeface="Aeonik" pitchFamily="34" charset="-122"/>
                <a:cs typeface="Aeonik" pitchFamily="34" charset="-120"/>
              </a:rPr>
              <a:t>Include review</a:t>
            </a:r>
            <a:endParaRPr lang="en-US" sz="2200" dirty="0"/>
          </a:p>
          <a:p>
            <a:pPr indent="0" marL="0">
              <a:lnSpc>
                <a:spcPct val="97000"/>
              </a:lnSpc>
              <a:buNone/>
            </a:pPr>
            <a:r>
              <a:rPr lang="en-US" altLang="en-US" sz="2200" b="1" dirty="0">
                <a:solidFill>
                  <a:srgbClr val="F5E900"/>
                </a:solidFill>
                <a:latin typeface="Aeonik" pitchFamily="34" charset="0"/>
                <a:ea typeface="Aeonik" pitchFamily="34" charset="-122"/>
                <a:cs typeface="Aeonik" pitchFamily="34" charset="-120"/>
              </a:rPr>
              <a:t>and corrections.</a:t>
            </a:r>
            <a:endParaRPr lang="en-US" sz="2200" dirty="0"/>
          </a:p>
        </p:txBody>
      </p:sp>
      <p:sp>
        <p:nvSpPr>
          <p:cNvPr id="9" name="Text 13-6"/>
          <p:cNvSpPr/>
          <p:nvPr/>
        </p:nvSpPr>
        <p:spPr>
          <a:xfrm>
            <a:off x="8686800" y="5532120"/>
            <a:ext cx="3035808" cy="713232"/>
          </a:xfrm>
          <a:prstGeom prst="rect">
            <a:avLst/>
          </a:prstGeom>
          <a:noFill/>
          <a:ln/>
        </p:spPr>
        <p:txBody>
          <a:bodyPr wrap="square" lIns="0" tIns="0" rIns="0" bIns="0" rtlCol="0" anchor="t"/>
          <a:lstStyle/>
          <a:p>
            <a:pPr indent="0" marL="0">
              <a:lnSpc>
                <a:spcPct val="100000"/>
              </a:lnSpc>
              <a:buNone/>
            </a:pPr>
            <a:r>
              <a:rPr lang="en-US" altLang="en-US" sz="1650" dirty="0">
                <a:solidFill>
                  <a:srgbClr val="B8B8B2"/>
                </a:solidFill>
                <a:latin typeface="Aeonik" pitchFamily="34" charset="0"/>
                <a:ea typeface="Aeonik" pitchFamily="34" charset="-122"/>
                <a:cs typeface="Aeonik" pitchFamily="34" charset="-120"/>
              </a:rPr>
              <a:t>The pilot establishes</a:t>
            </a:r>
            <a:endParaRPr lang="en-US" sz="1650" dirty="0"/>
          </a:p>
          <a:p>
            <a:pPr indent="0" marL="0">
              <a:lnSpc>
                <a:spcPct val="100000"/>
              </a:lnSpc>
              <a:buNone/>
            </a:pPr>
            <a:r>
              <a:rPr lang="en-US" altLang="en-US" sz="1650" dirty="0">
                <a:solidFill>
                  <a:srgbClr val="B8B8B2"/>
                </a:solidFill>
                <a:latin typeface="Aeonik" pitchFamily="34" charset="0"/>
                <a:ea typeface="Aeonik" pitchFamily="34" charset="-122"/>
                <a:cs typeface="Aeonik" pitchFamily="34" charset="-120"/>
              </a:rPr>
              <a:t>your own baseline</a:t>
            </a:r>
            <a:endParaRPr lang="en-US" sz="1650" dirty="0"/>
          </a:p>
          <a:p>
            <a:pPr indent="0" marL="0">
              <a:lnSpc>
                <a:spcPct val="100000"/>
              </a:lnSpc>
              <a:buNone/>
            </a:pPr>
            <a:r>
              <a:rPr lang="en-US" altLang="en-US" sz="1650" dirty="0">
                <a:solidFill>
                  <a:srgbClr val="B8B8B2"/>
                </a:solidFill>
                <a:latin typeface="Aeonik" pitchFamily="34" charset="0"/>
                <a:ea typeface="Aeonik" pitchFamily="34" charset="-122"/>
                <a:cs typeface="Aeonik" pitchFamily="34" charset="-120"/>
              </a:rPr>
              <a:t>and observed result.</a:t>
            </a:r>
            <a:endParaRPr lang="en-US" sz="1650" dirty="0"/>
          </a:p>
        </p:txBody>
      </p:sp>
      <p:sp>
        <p:nvSpPr>
          <p:cNvPr id="10" name="Text 13-7"/>
          <p:cNvSpPr/>
          <p:nvPr/>
        </p:nvSpPr>
        <p:spPr>
          <a:xfrm>
            <a:off x="411480" y="6473952"/>
            <a:ext cx="11064240" cy="219456"/>
          </a:xfrm>
          <a:prstGeom prst="rect">
            <a:avLst/>
          </a:prstGeom>
          <a:noFill/>
          <a:ln/>
        </p:spPr>
        <p:txBody>
          <a:bodyPr wrap="square" lIns="0" tIns="0" rIns="0" bIns="0" rtlCol="0" anchor="t"/>
          <a:lstStyle/>
          <a:p>
            <a:pPr indent="0" marL="0">
              <a:lnSpc>
                <a:spcPct val="100000"/>
              </a:lnSpc>
              <a:buNone/>
            </a:pPr>
            <a:r>
              <a:rPr lang="en-US" altLang="en-US" sz="1150" dirty="0">
                <a:solidFill>
                  <a:srgbClr val="B8B8B2"/>
                </a:solidFill>
                <a:latin typeface="Aeonik" pitchFamily="34" charset="0"/>
                <a:ea typeface="Aeonik" pitchFamily="34" charset="-122"/>
                <a:cs typeface="Aeonik" pitchFamily="34" charset="-120"/>
              </a:rPr>
              <a:t>Assumptions only. Not measured results. Actual savings may be zero or negative.</a:t>
            </a:r>
            <a:endParaRPr lang="en-US" sz="11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eonik"/>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eonik"/>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Fieldnote — Be in the meeting. Fieldnote takes the notes.</dc:title>
  <dc:subject>AI meeting capture, draft recap, human review and sharing</dc:subject>
  <dc:creator/>
  <cp:lastModifiedBy/>
  <cp:revision>1</cp:revision>
  <dcterms:created xsi:type="dcterms:W3CDTF">2026-10-06T22:40:28Z</dcterms:created>
  <dcterms:modified xsi:type="dcterms:W3CDTF">2026-10-06T22:40:28Z</dcterms:modified>
</cp:coreProperties>
</file>