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harts/chart1.xml" ContentType="application/vnd.openxmlformats-officedocument.drawingml.chart+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Lst>
  <p:notesMasterIdLst>
    <p:notesMasterId r:id="rId7"/>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notesMaster" Target="notesMasters/notesMaster1.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s>
</file>

<file path=ppt/charts/_rels/chart1.xml.rels><?xml version="1.0" encoding="UTF-8" standalone="yes"?><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roundedCorners val="1"/>
  <c:chart>
    <c:autoTitleDeleted val="1"/>
    <c:plotArea>
      <c:layout/>
      <c:barChart>
        <c:barDir val="bar"/>
        <c:grouping val="clustered"/>
        <c:varyColors val="0"/>
        <c:ser>
          <c:idx val="0"/>
          <c:order val="0"/>
          <c:tx>
            <c:strRef>
              <c:f>Sheet1!$B$1</c:f>
              <c:strCache>
                <c:ptCount val="1"/>
                <c:pt idx="0">
                  <c:v>Workers reporting unclear next steps</c:v>
                </c:pt>
              </c:strCache>
            </c:strRef>
          </c:tx>
          <c:spPr>
            <a:solidFill>
              <a:srgbClr val="F5E900"/>
            </a:solidFill>
            <a:effectLst/>
          </c:spPr>
          <c:invertIfNegative val="0"/>
          <c:dLbls>
            <c:numFmt formatCode="0%" sourceLinked="0"/>
            <c:txPr>
              <a:bodyPr/>
              <a:lstStyle/>
              <a:p>
                <a:pPr>
                  <a:defRPr b="1" i="0" strike="noStrike" sz="8800" u="none">
                    <a:solidFill>
                      <a:srgbClr val="F5E900"/>
                    </a:solidFill>
                    <a:latin typeface="Aeonik"/>
                  </a:defRPr>
                </a:pPr>
              </a:p>
            </c:txPr>
            <c:showLegendKey val="0"/>
            <c:showVal val="1"/>
            <c:showCatName val="0"/>
            <c:showSerName val="0"/>
            <c:showPercent val="0"/>
            <c:showBubbleSize val="0"/>
            <c:showLeaderLines val="0"/>
          </c:dLbls>
          <c:cat>
            <c:strRef>
              <c:f>Sheet1!$A$2:$A$2</c:f>
              <c:strCache>
                <c:ptCount val="1"/>
                <c:pt idx="0">
                  <c:v>Meeting follow-through</c:v>
                </c:pt>
              </c:strCache>
            </c:strRef>
          </c:cat>
          <c:val>
            <c:numRef>
              <c:f>Sheet1!$B$2:$B$2</c:f>
              <c:numCache>
                <c:formatCode>General</c:formatCode>
                <c:ptCount val="1"/>
                <c:pt idx="0">
                  <c:v>0.55</c:v>
                </c:pt>
              </c:numCache>
            </c:numRef>
          </c:val>
        </c:ser>
        <c:dLbls>
          <c:numFmt formatCode="0%" sourceLinked="0"/>
          <c:txPr>
            <a:bodyPr/>
            <a:lstStyle/>
            <a:p>
              <a:pPr>
                <a:defRPr b="1" i="0" strike="noStrike" sz="8800" u="none">
                  <a:solidFill>
                    <a:srgbClr val="F5E900"/>
                  </a:solidFill>
                  <a:latin typeface="Aeonik"/>
                </a:defRPr>
              </a:pPr>
            </a:p>
          </c:txPr>
          <c:showLegendKey val="0"/>
          <c:showVal val="1"/>
          <c:showCatName val="0"/>
          <c:showSerName val="0"/>
          <c:showPercent val="0"/>
          <c:showBubbleSize val="0"/>
          <c:showLeaderLines val="0"/>
        </c:dLbls>
        <c:gapWidth val="65"/>
        <c:overlap val="0"/>
        <c:axId val="2094734554"/>
        <c:axId val="2094734552"/>
        <c:axId val="2094734556"/>
      </c:barChart>
      <c:catAx>
        <c:axId val="2094734554"/>
        <c:scaling>
          <c:orientation val="minMax"/>
        </c:scaling>
        <c:delete val="0"/>
        <c:axPos val="l"/>
        <c:numFmt formatCode="General" sourceLinked="1"/>
        <c:majorTickMark val="none"/>
        <c:minorTickMark val="none"/>
        <c:tickLblPos val="none"/>
        <c:spPr>
          <a:ln w="12700" cap="flat">
            <a:noFill/>
            <a:prstDash val="solid"/>
            <a:round/>
          </a:ln>
        </c:spPr>
        <c:txPr>
          <a:bodyPr/>
          <a:lstStyle/>
          <a:p>
            <a:pPr>
              <a:defRPr sz="1500" b="1" i="0" u="none" strike="noStrike">
                <a:solidFill>
                  <a:srgbClr val="FFFFFF"/>
                </a:solidFill>
                <a:latin typeface="Aeonik"/>
              </a:defRPr>
            </a:pPr>
            <a:endParaRPr lang="en-US"/>
          </a:p>
        </c:txPr>
        <c:crossAx val="2094734552"/>
        <c:crosses val="autoZero"/>
        <c:auto val="1"/>
        <c:lblAlgn val="ctr"/>
        <c:noMultiLvlLbl val="1"/>
      </c:catAx>
      <c:valAx>
        <c:axId val="2094734552"/>
        <c:scaling>
          <c:orientation val="minMax"/>
          <c:max val="1"/>
          <c:min val="0"/>
        </c:scaling>
        <c:delete val="0"/>
        <c:axPos val="b"/>
        <c:numFmt formatCode="0%" sourceLinked="0"/>
        <c:majorTickMark val="none"/>
        <c:minorTickMark val="none"/>
        <c:tickLblPos val="low"/>
        <c:spPr>
          <a:ln w="12700" cap="flat">
            <a:noFill/>
            <a:prstDash val="solid"/>
            <a:round/>
          </a:ln>
        </c:spPr>
        <c:txPr>
          <a:bodyPr/>
          <a:lstStyle/>
          <a:p>
            <a:pPr>
              <a:defRPr sz="1100" b="0" i="0" u="none" strike="noStrike">
                <a:solidFill>
                  <a:srgbClr val="96968F"/>
                </a:solidFill>
                <a:latin typeface="Aeonik"/>
              </a:defRPr>
            </a:pPr>
            <a:endParaRPr lang="en-US"/>
          </a:p>
        </c:txPr>
        <c:crossAx val="2094734554"/>
        <c:crosses val="autoZero"/>
        <c:crossBetween val="between"/>
        <c:majorUnit val="1"/>
      </c:valAx>
      <c:spPr>
        <a:solidFill>
          <a:srgbClr val="202020"/>
        </a:solidFill>
        <a:ln w="12700" cap="flat">
          <a:solidFill>
            <a:srgbClr val="202020"/>
          </a:solidFill>
        </a:ln>
        <a:effectLst/>
      </c:spPr>
    </c:plotArea>
    <c:plotVisOnly val="1"/>
    <c:dispBlanksAs val="span"/>
  </c:chart>
  <c:spPr>
    <a:solidFill>
      <a:srgbClr val="202020"/>
    </a:solidFill>
    <a:ln w="12700" cap="flat">
      <a:solidFill>
        <a:srgbClr val="202020"/>
      </a:solidFill>
    </a:ln>
    <a:effectLst/>
  </c:spPr>
  <c:externalData r:id="rId1">
    <c:autoUpdate val="0"/>
  </c:externalData>
</c:chartSpace>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Fieldnote is a proposed AI meeting assistant. With participants informed, it records and transcribes the meeting, then drafts key points, decisions, action items and open questions. People check the transcript, confirm owners and dates, and share the reviewed recap. The concept serves any team taking a meeting. These are proposed screens and capabilities, not a live software demonstration or verified integration.
Image credit: assets/scattered-notes-yellow.png. Generated with Image Gen as illustrative photography; these images do not depict customers. Full prompts: assets/IMAGE-PROMPTS.md.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 Microsoft, 2023 Work Trend Index Annual Report, “Will AI Fix Work?”, published May 9, 2023. https://www.microsoft.com/en-us/worklab/work-trend-index/will-ai-fix-work (accessed October 2, 2026). The report states that 55% said next steps at the end of a meeting are unclear. Methodology: Edelman Data x Intelligence surveyed 31,000 full-time employed or self-employed workers across 31 markets, February 1 to March 14, 2023. Each market contributed 1,000 respondents and is evenly weighted in the global average. This is self-reported research across the workforce, not a measurement of Fieldnote performance. The chart uses one value, 0.55, on a 0 to 1 percentage scale. Do not interpret the remaining 45% as a separately measured clear-next-steps category. Fieldnote’s response describes the proposed workflow.
Image credit: assets/problem-yellow.png. Generated with Image Gen as illustrative photography; these images do not depict customers. Full prompts: assets/IMAGE-PROMPTS.md.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desktop and mobile interfaces, not screenshots of a functioning product. The desktop puts the team check-in recap beside the meeting transcript. The agreed decision is to test a new process with one team. Maya owns the rollout plan. Friday first draft is tentative and the pilot approver is unassigned. The phone presents the same unresolved date and Maya’s quote, with Confirm date and Keep open as proposed review actions. A reviewer must establish Maya’s availability before confirming. These are proposed AI-assisted interfaces, not claims of a shipped app or integration.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Proposed workflow: with participant awareness and agreed recording permissions, capture and transcribe the meeting. AI drafts the key points, decisions, actions and unresolved questions. Participants review the transcript, correct errors and confirm owners and dates before sharing the recap. This is a concept to evaluate, not verified feature availability or a claim of unique functionality.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Invite the team to a 30-minute walkthrough of the proposed capture, AI recap, review and sharing workflow. Use a non-confidential sample conversation. Define the meeting sample, recording permissions, reviewers, data boundaries and success criteria before beginning the proposed two-week pilot. The pilot offer is illustrative and does not imply live software or an automatic subscription.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svg"/><Relationship Id="rId3" Type="http://schemas.openxmlformats.org/officeDocument/2006/relationships/image" Target="../media/image-1-3.png"/><Relationship Id="rId4" Type="http://schemas.openxmlformats.org/officeDocument/2006/relationships/slideLayout" Target="../slideLayouts/slideLayout1.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hyperlink" Target="https://www.microsoft.com/en-us/worklab/work-trend-index/will-ai-fix-work" TargetMode="External"/><Relationship Id="rId2" Type="http://schemas.openxmlformats.org/officeDocument/2006/relationships/chart" Target="/ppt/charts/chart1.xml"/><Relationship Id="rId1" Type="http://schemas.openxmlformats.org/officeDocument/2006/relationships/image" Target="../media/image-2-1.png"/><Relationship Id="rId4" Type="http://schemas.openxmlformats.org/officeDocument/2006/relationships/slideLayout" Target="../slideLayouts/slideLayout1.xml"/><Relationship Id="rId5"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image" Target="../media/image-3-3.png"/><Relationship Id="rId4" Type="http://schemas.openxmlformats.org/officeDocument/2006/relationships/image" Target="../media/image-3-4.svg"/><Relationship Id="rId5" Type="http://schemas.openxmlformats.org/officeDocument/2006/relationships/slideLayout" Target="../slideLayouts/slideLayout1.xml"/><Relationship Id="rId6"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svg"/><Relationship Id="rId3" Type="http://schemas.openxmlformats.org/officeDocument/2006/relationships/slideLayout" Target="../slideLayouts/slideLayout1.xml"/><Relationship Id="rId4" Type="http://schemas.openxmlformats.org/officeDocument/2006/relationships/notesSlide" Target="../notesSlides/notesSlide5.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80808"/>
        </a:solidFill>
      </p:bgPr>
    </p:bg>
    <p:spTree>
      <p:nvGrpSpPr>
        <p:cNvPr id="1" name=""/>
        <p:cNvGrpSpPr/>
        <p:nvPr/>
      </p:nvGrpSpPr>
      <p:grpSpPr>
        <a:xfrm>
          <a:off x="0" y="0"/>
          <a:ext cx="0" cy="0"/>
          <a:chOff x="0" y="0"/>
          <a:chExt cx="0" cy="0"/>
        </a:xfrm>
      </p:grpSpPr>
      <p:sp>
        <p:nvSpPr>
          <p:cNvPr id="2" name="Text 1-1"/>
          <p:cNvSpPr/>
          <p:nvPr/>
        </p:nvSpPr>
        <p:spPr>
          <a:xfrm>
            <a:off x="411480" y="292608"/>
            <a:ext cx="71323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FFFFF"/>
                </a:solidFill>
                <a:latin typeface="Aeonik" pitchFamily="34" charset="0"/>
                <a:ea typeface="Aeonik" pitchFamily="34" charset="-122"/>
                <a:cs typeface="Aeonik" pitchFamily="34" charset="-120"/>
              </a:rPr>
              <a:t>AI MEETING NOTES, READY FOR REVIEW</a:t>
            </a:r>
            <a:endParaRPr lang="en-US" sz="1150" dirty="0"/>
          </a:p>
        </p:txBody>
      </p:sp>
      <p:sp>
        <p:nvSpPr>
          <p:cNvPr id="3" name="Text 1-2"/>
          <p:cNvSpPr/>
          <p:nvPr/>
        </p:nvSpPr>
        <p:spPr>
          <a:xfrm>
            <a:off x="8787384" y="292608"/>
            <a:ext cx="2980944"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FOR ANY TEAM</a:t>
            </a:r>
            <a:endParaRPr lang="en-US" sz="1150" dirty="0"/>
          </a:p>
        </p:txBody>
      </p:sp>
      <p:pic>
        <p:nvPicPr>
          <p:cNvPr id="4"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11480" y="768096"/>
            <a:ext cx="11365992" cy="1803959"/>
          </a:xfrm>
          <a:prstGeom prst="rect">
            <a:avLst/>
          </a:prstGeom>
        </p:spPr>
      </p:pic>
      <p:pic>
        <p:nvPicPr>
          <p:cNvPr id="5" name="Editorial photograph / scattered-notes-yellow" descr="AI-generated conceptual editorial image: scattered-notes-yellow">    </p:cNvPr>
          <p:cNvPicPr>
            <a:picLocks noChangeAspect="1"/>
          </p:cNvPicPr>
          <p:nvPr/>
        </p:nvPicPr>
        <p:blipFill>
          <a:blip r:embed="rId3"/>
          <a:srcRect l="0" r="0" t="34756" b="34756"/>
          <a:stretch/>
        </p:blipFill>
        <p:spPr>
          <a:xfrm>
            <a:off x="0" y="2679192"/>
            <a:ext cx="12192000" cy="2478024"/>
          </a:xfrm>
          <a:prstGeom prst="rect">
            <a:avLst/>
          </a:prstGeom>
        </p:spPr>
      </p:pic>
      <p:sp>
        <p:nvSpPr>
          <p:cNvPr id="6" name="Cover photograph grid / vertical"/>
          <p:cNvSpPr/>
          <p:nvPr/>
        </p:nvSpPr>
        <p:spPr>
          <a:xfrm>
            <a:off x="411480" y="2679192"/>
            <a:ext cx="0" cy="2478024"/>
          </a:xfrm>
          <a:prstGeom prst="line">
            <a:avLst/>
          </a:prstGeom>
          <a:noFill/>
          <a:ln w="6985">
            <a:solidFill>
              <a:srgbClr val="080808">
                <a:alpha val="40000"/>
              </a:srgbClr>
            </a:solidFill>
            <a:prstDash val="solid"/>
          </a:ln>
        </p:spPr>
      </p:sp>
      <p:sp>
        <p:nvSpPr>
          <p:cNvPr id="7" name="Cover photograph grid / vertical"/>
          <p:cNvSpPr/>
          <p:nvPr/>
        </p:nvSpPr>
        <p:spPr>
          <a:xfrm>
            <a:off x="1024128" y="2679192"/>
            <a:ext cx="0" cy="2478024"/>
          </a:xfrm>
          <a:prstGeom prst="line">
            <a:avLst/>
          </a:prstGeom>
          <a:noFill/>
          <a:ln w="6985">
            <a:solidFill>
              <a:srgbClr val="080808">
                <a:alpha val="40000"/>
              </a:srgbClr>
            </a:solidFill>
            <a:prstDash val="solid"/>
          </a:ln>
        </p:spPr>
      </p:sp>
      <p:sp>
        <p:nvSpPr>
          <p:cNvPr id="8" name="Cover photograph grid / vertical"/>
          <p:cNvSpPr/>
          <p:nvPr/>
        </p:nvSpPr>
        <p:spPr>
          <a:xfrm>
            <a:off x="1636776" y="2679192"/>
            <a:ext cx="0" cy="2478024"/>
          </a:xfrm>
          <a:prstGeom prst="line">
            <a:avLst/>
          </a:prstGeom>
          <a:noFill/>
          <a:ln w="6985">
            <a:solidFill>
              <a:srgbClr val="080808">
                <a:alpha val="40000"/>
              </a:srgbClr>
            </a:solidFill>
            <a:prstDash val="solid"/>
          </a:ln>
        </p:spPr>
      </p:sp>
      <p:sp>
        <p:nvSpPr>
          <p:cNvPr id="9" name="Cover photograph grid / vertical"/>
          <p:cNvSpPr/>
          <p:nvPr/>
        </p:nvSpPr>
        <p:spPr>
          <a:xfrm>
            <a:off x="2249424" y="2679192"/>
            <a:ext cx="0" cy="2478024"/>
          </a:xfrm>
          <a:prstGeom prst="line">
            <a:avLst/>
          </a:prstGeom>
          <a:noFill/>
          <a:ln w="6985">
            <a:solidFill>
              <a:srgbClr val="080808">
                <a:alpha val="40000"/>
              </a:srgbClr>
            </a:solidFill>
            <a:prstDash val="solid"/>
          </a:ln>
        </p:spPr>
      </p:sp>
      <p:sp>
        <p:nvSpPr>
          <p:cNvPr id="10" name="Cover photograph grid / vertical"/>
          <p:cNvSpPr/>
          <p:nvPr/>
        </p:nvSpPr>
        <p:spPr>
          <a:xfrm>
            <a:off x="2862072" y="2679192"/>
            <a:ext cx="0" cy="2478024"/>
          </a:xfrm>
          <a:prstGeom prst="line">
            <a:avLst/>
          </a:prstGeom>
          <a:noFill/>
          <a:ln w="6985">
            <a:solidFill>
              <a:srgbClr val="080808">
                <a:alpha val="40000"/>
              </a:srgbClr>
            </a:solidFill>
            <a:prstDash val="solid"/>
          </a:ln>
        </p:spPr>
      </p:sp>
      <p:sp>
        <p:nvSpPr>
          <p:cNvPr id="11" name="Cover photograph grid / vertical"/>
          <p:cNvSpPr/>
          <p:nvPr/>
        </p:nvSpPr>
        <p:spPr>
          <a:xfrm>
            <a:off x="3474720" y="2679192"/>
            <a:ext cx="0" cy="2478024"/>
          </a:xfrm>
          <a:prstGeom prst="line">
            <a:avLst/>
          </a:prstGeom>
          <a:noFill/>
          <a:ln w="6985">
            <a:solidFill>
              <a:srgbClr val="080808">
                <a:alpha val="40000"/>
              </a:srgbClr>
            </a:solidFill>
            <a:prstDash val="solid"/>
          </a:ln>
        </p:spPr>
      </p:sp>
      <p:sp>
        <p:nvSpPr>
          <p:cNvPr id="12" name="Cover photograph grid / vertical"/>
          <p:cNvSpPr/>
          <p:nvPr/>
        </p:nvSpPr>
        <p:spPr>
          <a:xfrm>
            <a:off x="4087368" y="2679192"/>
            <a:ext cx="0" cy="2478024"/>
          </a:xfrm>
          <a:prstGeom prst="line">
            <a:avLst/>
          </a:prstGeom>
          <a:noFill/>
          <a:ln w="6985">
            <a:solidFill>
              <a:srgbClr val="080808">
                <a:alpha val="40000"/>
              </a:srgbClr>
            </a:solidFill>
            <a:prstDash val="solid"/>
          </a:ln>
        </p:spPr>
      </p:sp>
      <p:sp>
        <p:nvSpPr>
          <p:cNvPr id="13" name="Cover photograph grid / vertical"/>
          <p:cNvSpPr/>
          <p:nvPr/>
        </p:nvSpPr>
        <p:spPr>
          <a:xfrm>
            <a:off x="4700016" y="2679192"/>
            <a:ext cx="0" cy="2478024"/>
          </a:xfrm>
          <a:prstGeom prst="line">
            <a:avLst/>
          </a:prstGeom>
          <a:noFill/>
          <a:ln w="6985">
            <a:solidFill>
              <a:srgbClr val="080808">
                <a:alpha val="40000"/>
              </a:srgbClr>
            </a:solidFill>
            <a:prstDash val="solid"/>
          </a:ln>
        </p:spPr>
      </p:sp>
      <p:sp>
        <p:nvSpPr>
          <p:cNvPr id="14" name="Cover photograph grid / vertical"/>
          <p:cNvSpPr/>
          <p:nvPr/>
        </p:nvSpPr>
        <p:spPr>
          <a:xfrm>
            <a:off x="5312664" y="2679192"/>
            <a:ext cx="0" cy="2478024"/>
          </a:xfrm>
          <a:prstGeom prst="line">
            <a:avLst/>
          </a:prstGeom>
          <a:noFill/>
          <a:ln w="6985">
            <a:solidFill>
              <a:srgbClr val="080808">
                <a:alpha val="40000"/>
              </a:srgbClr>
            </a:solidFill>
            <a:prstDash val="solid"/>
          </a:ln>
        </p:spPr>
      </p:sp>
      <p:sp>
        <p:nvSpPr>
          <p:cNvPr id="15" name="Cover photograph grid / vertical"/>
          <p:cNvSpPr/>
          <p:nvPr/>
        </p:nvSpPr>
        <p:spPr>
          <a:xfrm>
            <a:off x="5925312" y="2679192"/>
            <a:ext cx="0" cy="2478024"/>
          </a:xfrm>
          <a:prstGeom prst="line">
            <a:avLst/>
          </a:prstGeom>
          <a:noFill/>
          <a:ln w="6985">
            <a:solidFill>
              <a:srgbClr val="080808">
                <a:alpha val="40000"/>
              </a:srgbClr>
            </a:solidFill>
            <a:prstDash val="solid"/>
          </a:ln>
        </p:spPr>
      </p:sp>
      <p:sp>
        <p:nvSpPr>
          <p:cNvPr id="16" name="Cover photograph grid / vertical"/>
          <p:cNvSpPr/>
          <p:nvPr/>
        </p:nvSpPr>
        <p:spPr>
          <a:xfrm>
            <a:off x="6537960" y="2679192"/>
            <a:ext cx="0" cy="2478024"/>
          </a:xfrm>
          <a:prstGeom prst="line">
            <a:avLst/>
          </a:prstGeom>
          <a:noFill/>
          <a:ln w="6985">
            <a:solidFill>
              <a:srgbClr val="080808">
                <a:alpha val="40000"/>
              </a:srgbClr>
            </a:solidFill>
            <a:prstDash val="solid"/>
          </a:ln>
        </p:spPr>
      </p:sp>
      <p:sp>
        <p:nvSpPr>
          <p:cNvPr id="17" name="Cover photograph grid / vertical"/>
          <p:cNvSpPr/>
          <p:nvPr/>
        </p:nvSpPr>
        <p:spPr>
          <a:xfrm>
            <a:off x="7150608" y="2679192"/>
            <a:ext cx="0" cy="2478024"/>
          </a:xfrm>
          <a:prstGeom prst="line">
            <a:avLst/>
          </a:prstGeom>
          <a:noFill/>
          <a:ln w="6985">
            <a:solidFill>
              <a:srgbClr val="080808">
                <a:alpha val="40000"/>
              </a:srgbClr>
            </a:solidFill>
            <a:prstDash val="solid"/>
          </a:ln>
        </p:spPr>
      </p:sp>
      <p:sp>
        <p:nvSpPr>
          <p:cNvPr id="18" name="Cover photograph grid / vertical"/>
          <p:cNvSpPr/>
          <p:nvPr/>
        </p:nvSpPr>
        <p:spPr>
          <a:xfrm>
            <a:off x="7763256" y="2679192"/>
            <a:ext cx="0" cy="2478024"/>
          </a:xfrm>
          <a:prstGeom prst="line">
            <a:avLst/>
          </a:prstGeom>
          <a:noFill/>
          <a:ln w="6985">
            <a:solidFill>
              <a:srgbClr val="080808">
                <a:alpha val="40000"/>
              </a:srgbClr>
            </a:solidFill>
            <a:prstDash val="solid"/>
          </a:ln>
        </p:spPr>
      </p:sp>
      <p:sp>
        <p:nvSpPr>
          <p:cNvPr id="19" name="Cover photograph grid / vertical"/>
          <p:cNvSpPr/>
          <p:nvPr/>
        </p:nvSpPr>
        <p:spPr>
          <a:xfrm>
            <a:off x="8375904" y="2679192"/>
            <a:ext cx="0" cy="2478024"/>
          </a:xfrm>
          <a:prstGeom prst="line">
            <a:avLst/>
          </a:prstGeom>
          <a:noFill/>
          <a:ln w="6985">
            <a:solidFill>
              <a:srgbClr val="080808">
                <a:alpha val="40000"/>
              </a:srgbClr>
            </a:solidFill>
            <a:prstDash val="solid"/>
          </a:ln>
        </p:spPr>
      </p:sp>
      <p:sp>
        <p:nvSpPr>
          <p:cNvPr id="20" name="Cover photograph grid / vertical"/>
          <p:cNvSpPr/>
          <p:nvPr/>
        </p:nvSpPr>
        <p:spPr>
          <a:xfrm>
            <a:off x="8988552" y="2679192"/>
            <a:ext cx="0" cy="2478024"/>
          </a:xfrm>
          <a:prstGeom prst="line">
            <a:avLst/>
          </a:prstGeom>
          <a:noFill/>
          <a:ln w="6985">
            <a:solidFill>
              <a:srgbClr val="080808">
                <a:alpha val="40000"/>
              </a:srgbClr>
            </a:solidFill>
            <a:prstDash val="solid"/>
          </a:ln>
        </p:spPr>
      </p:sp>
      <p:sp>
        <p:nvSpPr>
          <p:cNvPr id="21" name="Cover photograph grid / vertical"/>
          <p:cNvSpPr/>
          <p:nvPr/>
        </p:nvSpPr>
        <p:spPr>
          <a:xfrm>
            <a:off x="9601200" y="2679192"/>
            <a:ext cx="0" cy="2478024"/>
          </a:xfrm>
          <a:prstGeom prst="line">
            <a:avLst/>
          </a:prstGeom>
          <a:noFill/>
          <a:ln w="6985">
            <a:solidFill>
              <a:srgbClr val="080808">
                <a:alpha val="40000"/>
              </a:srgbClr>
            </a:solidFill>
            <a:prstDash val="solid"/>
          </a:ln>
        </p:spPr>
      </p:sp>
      <p:sp>
        <p:nvSpPr>
          <p:cNvPr id="22" name="Cover photograph grid / vertical"/>
          <p:cNvSpPr/>
          <p:nvPr/>
        </p:nvSpPr>
        <p:spPr>
          <a:xfrm>
            <a:off x="10213848" y="2679192"/>
            <a:ext cx="0" cy="2478024"/>
          </a:xfrm>
          <a:prstGeom prst="line">
            <a:avLst/>
          </a:prstGeom>
          <a:noFill/>
          <a:ln w="6985">
            <a:solidFill>
              <a:srgbClr val="080808">
                <a:alpha val="40000"/>
              </a:srgbClr>
            </a:solidFill>
            <a:prstDash val="solid"/>
          </a:ln>
        </p:spPr>
      </p:sp>
      <p:sp>
        <p:nvSpPr>
          <p:cNvPr id="23" name="Cover photograph grid / vertical"/>
          <p:cNvSpPr/>
          <p:nvPr/>
        </p:nvSpPr>
        <p:spPr>
          <a:xfrm>
            <a:off x="10826496" y="2679192"/>
            <a:ext cx="0" cy="2478024"/>
          </a:xfrm>
          <a:prstGeom prst="line">
            <a:avLst/>
          </a:prstGeom>
          <a:noFill/>
          <a:ln w="6985">
            <a:solidFill>
              <a:srgbClr val="080808">
                <a:alpha val="40000"/>
              </a:srgbClr>
            </a:solidFill>
            <a:prstDash val="solid"/>
          </a:ln>
        </p:spPr>
      </p:sp>
      <p:sp>
        <p:nvSpPr>
          <p:cNvPr id="24" name="Cover photograph grid / vertical"/>
          <p:cNvSpPr/>
          <p:nvPr/>
        </p:nvSpPr>
        <p:spPr>
          <a:xfrm>
            <a:off x="11439144" y="2679192"/>
            <a:ext cx="0" cy="2478024"/>
          </a:xfrm>
          <a:prstGeom prst="line">
            <a:avLst/>
          </a:prstGeom>
          <a:noFill/>
          <a:ln w="6985">
            <a:solidFill>
              <a:srgbClr val="080808">
                <a:alpha val="40000"/>
              </a:srgbClr>
            </a:solidFill>
            <a:prstDash val="solid"/>
          </a:ln>
        </p:spPr>
      </p:sp>
      <p:sp>
        <p:nvSpPr>
          <p:cNvPr id="25" name="Cover photograph grid / vertical"/>
          <p:cNvSpPr/>
          <p:nvPr/>
        </p:nvSpPr>
        <p:spPr>
          <a:xfrm>
            <a:off x="12051792" y="2679192"/>
            <a:ext cx="0" cy="2478024"/>
          </a:xfrm>
          <a:prstGeom prst="line">
            <a:avLst/>
          </a:prstGeom>
          <a:noFill/>
          <a:ln w="6985">
            <a:solidFill>
              <a:srgbClr val="080808">
                <a:alpha val="40000"/>
              </a:srgbClr>
            </a:solidFill>
            <a:prstDash val="solid"/>
          </a:ln>
        </p:spPr>
      </p:sp>
      <p:sp>
        <p:nvSpPr>
          <p:cNvPr id="26" name="Cover photograph grid / horizontal"/>
          <p:cNvSpPr/>
          <p:nvPr/>
        </p:nvSpPr>
        <p:spPr>
          <a:xfrm>
            <a:off x="0" y="2697480"/>
            <a:ext cx="12192000" cy="0"/>
          </a:xfrm>
          <a:prstGeom prst="line">
            <a:avLst/>
          </a:prstGeom>
          <a:noFill/>
          <a:ln w="6985">
            <a:solidFill>
              <a:srgbClr val="080808">
                <a:alpha val="40000"/>
              </a:srgbClr>
            </a:solidFill>
            <a:prstDash val="solid"/>
          </a:ln>
        </p:spPr>
      </p:sp>
      <p:sp>
        <p:nvSpPr>
          <p:cNvPr id="27" name="Cover photograph grid / horizontal"/>
          <p:cNvSpPr/>
          <p:nvPr/>
        </p:nvSpPr>
        <p:spPr>
          <a:xfrm>
            <a:off x="0" y="3310128"/>
            <a:ext cx="12192000" cy="0"/>
          </a:xfrm>
          <a:prstGeom prst="line">
            <a:avLst/>
          </a:prstGeom>
          <a:noFill/>
          <a:ln w="6985">
            <a:solidFill>
              <a:srgbClr val="080808">
                <a:alpha val="40000"/>
              </a:srgbClr>
            </a:solidFill>
            <a:prstDash val="solid"/>
          </a:ln>
        </p:spPr>
      </p:sp>
      <p:sp>
        <p:nvSpPr>
          <p:cNvPr id="28" name="Cover photograph grid / horizontal"/>
          <p:cNvSpPr/>
          <p:nvPr/>
        </p:nvSpPr>
        <p:spPr>
          <a:xfrm>
            <a:off x="0" y="3922776"/>
            <a:ext cx="12192000" cy="0"/>
          </a:xfrm>
          <a:prstGeom prst="line">
            <a:avLst/>
          </a:prstGeom>
          <a:noFill/>
          <a:ln w="6985">
            <a:solidFill>
              <a:srgbClr val="080808">
                <a:alpha val="40000"/>
              </a:srgbClr>
            </a:solidFill>
            <a:prstDash val="solid"/>
          </a:ln>
        </p:spPr>
      </p:sp>
      <p:sp>
        <p:nvSpPr>
          <p:cNvPr id="29" name="Cover photograph grid / horizontal"/>
          <p:cNvSpPr/>
          <p:nvPr/>
        </p:nvSpPr>
        <p:spPr>
          <a:xfrm>
            <a:off x="0" y="4535424"/>
            <a:ext cx="12192000" cy="0"/>
          </a:xfrm>
          <a:prstGeom prst="line">
            <a:avLst/>
          </a:prstGeom>
          <a:noFill/>
          <a:ln w="6985">
            <a:solidFill>
              <a:srgbClr val="080808">
                <a:alpha val="40000"/>
              </a:srgbClr>
            </a:solidFill>
            <a:prstDash val="solid"/>
          </a:ln>
        </p:spPr>
      </p:sp>
      <p:sp>
        <p:nvSpPr>
          <p:cNvPr id="30" name="Cover photograph grid / horizontal"/>
          <p:cNvSpPr/>
          <p:nvPr/>
        </p:nvSpPr>
        <p:spPr>
          <a:xfrm>
            <a:off x="0" y="5148072"/>
            <a:ext cx="12192000" cy="0"/>
          </a:xfrm>
          <a:prstGeom prst="line">
            <a:avLst/>
          </a:prstGeom>
          <a:noFill/>
          <a:ln w="6985">
            <a:solidFill>
              <a:srgbClr val="080808">
                <a:alpha val="40000"/>
              </a:srgbClr>
            </a:solidFill>
            <a:prstDash val="solid"/>
          </a:ln>
        </p:spPr>
      </p:sp>
      <p:sp>
        <p:nvSpPr>
          <p:cNvPr id="31" name="Text 1-3"/>
          <p:cNvSpPr/>
          <p:nvPr/>
        </p:nvSpPr>
        <p:spPr>
          <a:xfrm>
            <a:off x="411480" y="5477256"/>
            <a:ext cx="6400800" cy="960120"/>
          </a:xfrm>
          <a:prstGeom prst="rect">
            <a:avLst/>
          </a:prstGeom>
          <a:noFill/>
          <a:ln/>
        </p:spPr>
        <p:txBody>
          <a:bodyPr wrap="square" lIns="0" tIns="0" rIns="0" bIns="0" rtlCol="0" anchor="t"/>
          <a:lstStyle/>
          <a:p>
            <a:pPr indent="0" marL="0">
              <a:lnSpc>
                <a:spcPct val="89000"/>
              </a:lnSpc>
              <a:buNone/>
            </a:pPr>
            <a:r>
              <a:rPr lang="en-US" altLang="en-US" sz="3200" b="1" spc="-70" kern="0" dirty="0">
                <a:solidFill>
                  <a:srgbClr val="FFFFFF"/>
                </a:solidFill>
                <a:latin typeface="Aeonik" pitchFamily="34" charset="0"/>
                <a:ea typeface="Aeonik" pitchFamily="34" charset="-122"/>
                <a:cs typeface="Aeonik" pitchFamily="34" charset="-120"/>
              </a:rPr>
              <a:t>Be in the meeting.</a:t>
            </a:r>
            <a:endParaRPr lang="en-US" sz="3200" dirty="0"/>
          </a:p>
          <a:p>
            <a:pPr indent="0" marL="0">
              <a:lnSpc>
                <a:spcPct val="89000"/>
              </a:lnSpc>
              <a:buNone/>
            </a:pPr>
            <a:r>
              <a:rPr lang="en-US" altLang="en-US" sz="3200" b="1" spc="-70" kern="0" dirty="0">
                <a:solidFill>
                  <a:srgbClr val="FFFFFF"/>
                </a:solidFill>
                <a:latin typeface="Aeonik" pitchFamily="34" charset="0"/>
                <a:ea typeface="Aeonik" pitchFamily="34" charset="-122"/>
                <a:cs typeface="Aeonik" pitchFamily="34" charset="-120"/>
              </a:rPr>
              <a:t>Fieldnote takes the notes.</a:t>
            </a:r>
            <a:endParaRPr lang="en-US" sz="3200" dirty="0"/>
          </a:p>
        </p:txBody>
      </p:sp>
      <p:sp>
        <p:nvSpPr>
          <p:cNvPr id="32" name="Text 1-4"/>
          <p:cNvSpPr/>
          <p:nvPr/>
        </p:nvSpPr>
        <p:spPr>
          <a:xfrm>
            <a:off x="7059168" y="5559552"/>
            <a:ext cx="4681728" cy="731520"/>
          </a:xfrm>
          <a:prstGeom prst="rect">
            <a:avLst/>
          </a:prstGeom>
          <a:noFill/>
          <a:ln/>
        </p:spPr>
        <p:txBody>
          <a:bodyPr wrap="square" lIns="0" tIns="0" rIns="0" bIns="0" rtlCol="0" anchor="t"/>
          <a:lstStyle/>
          <a:p>
            <a:pPr indent="0" marL="0">
              <a:lnSpc>
                <a:spcPct val="100000"/>
              </a:lnSpc>
              <a:buNone/>
            </a:pPr>
            <a:r>
              <a:rPr lang="en-US" altLang="en-US" sz="1900" dirty="0">
                <a:solidFill>
                  <a:srgbClr val="FFFFFF"/>
                </a:solidFill>
                <a:latin typeface="Aeonik" pitchFamily="34" charset="0"/>
                <a:ea typeface="Aeonik" pitchFamily="34" charset="-122"/>
                <a:cs typeface="Aeonik" pitchFamily="34" charset="-120"/>
              </a:rPr>
              <a:t>AI captures the conversation.</a:t>
            </a:r>
            <a:endParaRPr lang="en-US" sz="1900" dirty="0"/>
          </a:p>
          <a:p>
            <a:pPr indent="0" marL="0">
              <a:lnSpc>
                <a:spcPct val="100000"/>
              </a:lnSpc>
              <a:buNone/>
            </a:pPr>
            <a:r>
              <a:rPr lang="en-US" altLang="en-US" sz="1900" dirty="0">
                <a:solidFill>
                  <a:srgbClr val="FFFFFF"/>
                </a:solidFill>
                <a:latin typeface="Aeonik" pitchFamily="34" charset="0"/>
                <a:ea typeface="Aeonik" pitchFamily="34" charset="-122"/>
                <a:cs typeface="Aeonik" pitchFamily="34" charset="-120"/>
              </a:rPr>
              <a:t>You review the recap before sharing.</a:t>
            </a:r>
            <a:endParaRPr lang="en-US" sz="1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202020"/>
        </a:solidFill>
      </p:bgPr>
    </p:bg>
    <p:spTree>
      <p:nvGrpSpPr>
        <p:cNvPr id="1" name=""/>
        <p:cNvGrpSpPr/>
        <p:nvPr/>
      </p:nvGrpSpPr>
      <p:grpSpPr>
        <a:xfrm>
          <a:off x="0" y="0"/>
          <a:ext cx="0" cy="0"/>
          <a:chOff x="0" y="0"/>
          <a:chExt cx="0" cy="0"/>
        </a:xfrm>
      </p:grpSpPr>
      <p:pic>
        <p:nvPicPr>
          <p:cNvPr id="2" name="Editorial photograph / problem-yellow" descr="AI-generated conceptual editorial image: problem-yellow">    </p:cNvPr>
          <p:cNvPicPr>
            <a:picLocks noChangeAspect="1"/>
          </p:cNvPicPr>
          <p:nvPr/>
        </p:nvPicPr>
        <p:blipFill>
          <a:blip r:embed="rId1"/>
          <a:srcRect l="28741" r="28741" t="0" b="0"/>
          <a:stretch/>
        </p:blipFill>
        <p:spPr>
          <a:xfrm>
            <a:off x="7818120" y="0"/>
            <a:ext cx="4373880" cy="6858000"/>
          </a:xfrm>
          <a:prstGeom prst="rect">
            <a:avLst/>
          </a:prstGeom>
        </p:spPr>
      </p:pic>
      <p:sp>
        <p:nvSpPr>
          <p:cNvPr id="3" name="Handoff photo grid / vertical"/>
          <p:cNvSpPr/>
          <p:nvPr/>
        </p:nvSpPr>
        <p:spPr>
          <a:xfrm>
            <a:off x="7936992" y="0"/>
            <a:ext cx="0" cy="4937760"/>
          </a:xfrm>
          <a:prstGeom prst="line">
            <a:avLst/>
          </a:prstGeom>
          <a:noFill/>
          <a:ln w="6985">
            <a:solidFill>
              <a:srgbClr val="080808">
                <a:alpha val="47000"/>
              </a:srgbClr>
            </a:solidFill>
            <a:prstDash val="solid"/>
          </a:ln>
        </p:spPr>
      </p:sp>
      <p:sp>
        <p:nvSpPr>
          <p:cNvPr id="4" name="Handoff photo grid / vertical"/>
          <p:cNvSpPr/>
          <p:nvPr/>
        </p:nvSpPr>
        <p:spPr>
          <a:xfrm>
            <a:off x="8467344" y="0"/>
            <a:ext cx="0" cy="4937760"/>
          </a:xfrm>
          <a:prstGeom prst="line">
            <a:avLst/>
          </a:prstGeom>
          <a:noFill/>
          <a:ln w="6985">
            <a:solidFill>
              <a:srgbClr val="080808">
                <a:alpha val="47000"/>
              </a:srgbClr>
            </a:solidFill>
            <a:prstDash val="solid"/>
          </a:ln>
        </p:spPr>
      </p:sp>
      <p:sp>
        <p:nvSpPr>
          <p:cNvPr id="5" name="Handoff photo grid / vertical"/>
          <p:cNvSpPr/>
          <p:nvPr/>
        </p:nvSpPr>
        <p:spPr>
          <a:xfrm>
            <a:off x="8997696" y="0"/>
            <a:ext cx="0" cy="4937760"/>
          </a:xfrm>
          <a:prstGeom prst="line">
            <a:avLst/>
          </a:prstGeom>
          <a:noFill/>
          <a:ln w="6985">
            <a:solidFill>
              <a:srgbClr val="080808">
                <a:alpha val="47000"/>
              </a:srgbClr>
            </a:solidFill>
            <a:prstDash val="solid"/>
          </a:ln>
        </p:spPr>
      </p:sp>
      <p:sp>
        <p:nvSpPr>
          <p:cNvPr id="6" name="Handoff photo grid / vertical"/>
          <p:cNvSpPr/>
          <p:nvPr/>
        </p:nvSpPr>
        <p:spPr>
          <a:xfrm>
            <a:off x="9528048" y="0"/>
            <a:ext cx="0" cy="4937760"/>
          </a:xfrm>
          <a:prstGeom prst="line">
            <a:avLst/>
          </a:prstGeom>
          <a:noFill/>
          <a:ln w="6985">
            <a:solidFill>
              <a:srgbClr val="080808">
                <a:alpha val="47000"/>
              </a:srgbClr>
            </a:solidFill>
            <a:prstDash val="solid"/>
          </a:ln>
        </p:spPr>
      </p:sp>
      <p:sp>
        <p:nvSpPr>
          <p:cNvPr id="7" name="Handoff photo grid / vertical"/>
          <p:cNvSpPr/>
          <p:nvPr/>
        </p:nvSpPr>
        <p:spPr>
          <a:xfrm>
            <a:off x="10058400" y="0"/>
            <a:ext cx="0" cy="4937760"/>
          </a:xfrm>
          <a:prstGeom prst="line">
            <a:avLst/>
          </a:prstGeom>
          <a:noFill/>
          <a:ln w="6985">
            <a:solidFill>
              <a:srgbClr val="080808">
                <a:alpha val="47000"/>
              </a:srgbClr>
            </a:solidFill>
            <a:prstDash val="solid"/>
          </a:ln>
        </p:spPr>
      </p:sp>
      <p:sp>
        <p:nvSpPr>
          <p:cNvPr id="8" name="Handoff photo grid / vertical"/>
          <p:cNvSpPr/>
          <p:nvPr/>
        </p:nvSpPr>
        <p:spPr>
          <a:xfrm>
            <a:off x="10588752" y="0"/>
            <a:ext cx="0" cy="4937760"/>
          </a:xfrm>
          <a:prstGeom prst="line">
            <a:avLst/>
          </a:prstGeom>
          <a:noFill/>
          <a:ln w="6985">
            <a:solidFill>
              <a:srgbClr val="080808">
                <a:alpha val="47000"/>
              </a:srgbClr>
            </a:solidFill>
            <a:prstDash val="solid"/>
          </a:ln>
        </p:spPr>
      </p:sp>
      <p:sp>
        <p:nvSpPr>
          <p:cNvPr id="9" name="Handoff photo grid / vertical"/>
          <p:cNvSpPr/>
          <p:nvPr/>
        </p:nvSpPr>
        <p:spPr>
          <a:xfrm>
            <a:off x="11119104" y="0"/>
            <a:ext cx="0" cy="4937760"/>
          </a:xfrm>
          <a:prstGeom prst="line">
            <a:avLst/>
          </a:prstGeom>
          <a:noFill/>
          <a:ln w="6985">
            <a:solidFill>
              <a:srgbClr val="080808">
                <a:alpha val="47000"/>
              </a:srgbClr>
            </a:solidFill>
            <a:prstDash val="solid"/>
          </a:ln>
        </p:spPr>
      </p:sp>
      <p:sp>
        <p:nvSpPr>
          <p:cNvPr id="10" name="Handoff photo grid / vertical"/>
          <p:cNvSpPr/>
          <p:nvPr/>
        </p:nvSpPr>
        <p:spPr>
          <a:xfrm>
            <a:off x="11649456" y="0"/>
            <a:ext cx="0" cy="4937760"/>
          </a:xfrm>
          <a:prstGeom prst="line">
            <a:avLst/>
          </a:prstGeom>
          <a:noFill/>
          <a:ln w="6985">
            <a:solidFill>
              <a:srgbClr val="080808">
                <a:alpha val="47000"/>
              </a:srgbClr>
            </a:solidFill>
            <a:prstDash val="solid"/>
          </a:ln>
        </p:spPr>
      </p:sp>
      <p:sp>
        <p:nvSpPr>
          <p:cNvPr id="11" name="Handoff photo grid / vertical"/>
          <p:cNvSpPr/>
          <p:nvPr/>
        </p:nvSpPr>
        <p:spPr>
          <a:xfrm>
            <a:off x="12179808" y="0"/>
            <a:ext cx="0" cy="4937760"/>
          </a:xfrm>
          <a:prstGeom prst="line">
            <a:avLst/>
          </a:prstGeom>
          <a:noFill/>
          <a:ln w="6985">
            <a:solidFill>
              <a:srgbClr val="080808">
                <a:alpha val="47000"/>
              </a:srgbClr>
            </a:solidFill>
            <a:prstDash val="solid"/>
          </a:ln>
        </p:spPr>
      </p:sp>
      <p:sp>
        <p:nvSpPr>
          <p:cNvPr id="12" name="Handoff photo grid / horizontal"/>
          <p:cNvSpPr/>
          <p:nvPr/>
        </p:nvSpPr>
        <p:spPr>
          <a:xfrm>
            <a:off x="7818120" y="36576"/>
            <a:ext cx="4373880" cy="0"/>
          </a:xfrm>
          <a:prstGeom prst="line">
            <a:avLst/>
          </a:prstGeom>
          <a:noFill/>
          <a:ln w="6985">
            <a:solidFill>
              <a:srgbClr val="080808">
                <a:alpha val="47000"/>
              </a:srgbClr>
            </a:solidFill>
            <a:prstDash val="solid"/>
          </a:ln>
        </p:spPr>
      </p:sp>
      <p:sp>
        <p:nvSpPr>
          <p:cNvPr id="13" name="Handoff photo grid / horizontal"/>
          <p:cNvSpPr/>
          <p:nvPr/>
        </p:nvSpPr>
        <p:spPr>
          <a:xfrm>
            <a:off x="7818120" y="566928"/>
            <a:ext cx="4373880" cy="0"/>
          </a:xfrm>
          <a:prstGeom prst="line">
            <a:avLst/>
          </a:prstGeom>
          <a:noFill/>
          <a:ln w="6985">
            <a:solidFill>
              <a:srgbClr val="080808">
                <a:alpha val="47000"/>
              </a:srgbClr>
            </a:solidFill>
            <a:prstDash val="solid"/>
          </a:ln>
        </p:spPr>
      </p:sp>
      <p:sp>
        <p:nvSpPr>
          <p:cNvPr id="14" name="Handoff photo grid / horizontal"/>
          <p:cNvSpPr/>
          <p:nvPr/>
        </p:nvSpPr>
        <p:spPr>
          <a:xfrm>
            <a:off x="7818120" y="1097280"/>
            <a:ext cx="4373880" cy="0"/>
          </a:xfrm>
          <a:prstGeom prst="line">
            <a:avLst/>
          </a:prstGeom>
          <a:noFill/>
          <a:ln w="6985">
            <a:solidFill>
              <a:srgbClr val="080808">
                <a:alpha val="47000"/>
              </a:srgbClr>
            </a:solidFill>
            <a:prstDash val="solid"/>
          </a:ln>
        </p:spPr>
      </p:sp>
      <p:sp>
        <p:nvSpPr>
          <p:cNvPr id="15" name="Handoff photo grid / horizontal"/>
          <p:cNvSpPr/>
          <p:nvPr/>
        </p:nvSpPr>
        <p:spPr>
          <a:xfrm>
            <a:off x="7818120" y="1627632"/>
            <a:ext cx="4373880" cy="0"/>
          </a:xfrm>
          <a:prstGeom prst="line">
            <a:avLst/>
          </a:prstGeom>
          <a:noFill/>
          <a:ln w="6985">
            <a:solidFill>
              <a:srgbClr val="080808">
                <a:alpha val="47000"/>
              </a:srgbClr>
            </a:solidFill>
            <a:prstDash val="solid"/>
          </a:ln>
        </p:spPr>
      </p:sp>
      <p:sp>
        <p:nvSpPr>
          <p:cNvPr id="16" name="Handoff photo grid / horizontal"/>
          <p:cNvSpPr/>
          <p:nvPr/>
        </p:nvSpPr>
        <p:spPr>
          <a:xfrm>
            <a:off x="7818120" y="2157984"/>
            <a:ext cx="4373880" cy="0"/>
          </a:xfrm>
          <a:prstGeom prst="line">
            <a:avLst/>
          </a:prstGeom>
          <a:noFill/>
          <a:ln w="6985">
            <a:solidFill>
              <a:srgbClr val="080808">
                <a:alpha val="47000"/>
              </a:srgbClr>
            </a:solidFill>
            <a:prstDash val="solid"/>
          </a:ln>
        </p:spPr>
      </p:sp>
      <p:sp>
        <p:nvSpPr>
          <p:cNvPr id="17" name="Handoff photo grid / horizontal"/>
          <p:cNvSpPr/>
          <p:nvPr/>
        </p:nvSpPr>
        <p:spPr>
          <a:xfrm>
            <a:off x="7818120" y="2688336"/>
            <a:ext cx="4373880" cy="0"/>
          </a:xfrm>
          <a:prstGeom prst="line">
            <a:avLst/>
          </a:prstGeom>
          <a:noFill/>
          <a:ln w="6985">
            <a:solidFill>
              <a:srgbClr val="080808">
                <a:alpha val="47000"/>
              </a:srgbClr>
            </a:solidFill>
            <a:prstDash val="solid"/>
          </a:ln>
        </p:spPr>
      </p:sp>
      <p:sp>
        <p:nvSpPr>
          <p:cNvPr id="18" name="Handoff photo grid / horizontal"/>
          <p:cNvSpPr/>
          <p:nvPr/>
        </p:nvSpPr>
        <p:spPr>
          <a:xfrm>
            <a:off x="7818120" y="3218688"/>
            <a:ext cx="4373880" cy="0"/>
          </a:xfrm>
          <a:prstGeom prst="line">
            <a:avLst/>
          </a:prstGeom>
          <a:noFill/>
          <a:ln w="6985">
            <a:solidFill>
              <a:srgbClr val="080808">
                <a:alpha val="47000"/>
              </a:srgbClr>
            </a:solidFill>
            <a:prstDash val="solid"/>
          </a:ln>
        </p:spPr>
      </p:sp>
      <p:sp>
        <p:nvSpPr>
          <p:cNvPr id="19" name="Handoff photo grid / horizontal"/>
          <p:cNvSpPr/>
          <p:nvPr/>
        </p:nvSpPr>
        <p:spPr>
          <a:xfrm>
            <a:off x="7818120" y="3749040"/>
            <a:ext cx="4373880" cy="0"/>
          </a:xfrm>
          <a:prstGeom prst="line">
            <a:avLst/>
          </a:prstGeom>
          <a:noFill/>
          <a:ln w="6985">
            <a:solidFill>
              <a:srgbClr val="080808">
                <a:alpha val="47000"/>
              </a:srgbClr>
            </a:solidFill>
            <a:prstDash val="solid"/>
          </a:ln>
        </p:spPr>
      </p:sp>
      <p:sp>
        <p:nvSpPr>
          <p:cNvPr id="20" name="Handoff photo grid / horizontal"/>
          <p:cNvSpPr/>
          <p:nvPr/>
        </p:nvSpPr>
        <p:spPr>
          <a:xfrm>
            <a:off x="7818120" y="4279392"/>
            <a:ext cx="4373880" cy="0"/>
          </a:xfrm>
          <a:prstGeom prst="line">
            <a:avLst/>
          </a:prstGeom>
          <a:noFill/>
          <a:ln w="6985">
            <a:solidFill>
              <a:srgbClr val="080808">
                <a:alpha val="47000"/>
              </a:srgbClr>
            </a:solidFill>
            <a:prstDash val="solid"/>
          </a:ln>
        </p:spPr>
      </p:sp>
      <p:sp>
        <p:nvSpPr>
          <p:cNvPr id="21" name="Handoff photo grid / horizontal"/>
          <p:cNvSpPr/>
          <p:nvPr/>
        </p:nvSpPr>
        <p:spPr>
          <a:xfrm>
            <a:off x="7818120" y="4809744"/>
            <a:ext cx="4373880" cy="0"/>
          </a:xfrm>
          <a:prstGeom prst="line">
            <a:avLst/>
          </a:prstGeom>
          <a:noFill/>
          <a:ln w="6985">
            <a:solidFill>
              <a:srgbClr val="080808">
                <a:alpha val="47000"/>
              </a:srgbClr>
            </a:solidFill>
            <a:prstDash val="solid"/>
          </a:ln>
        </p:spPr>
      </p:sp>
      <p:sp>
        <p:nvSpPr>
          <p:cNvPr id="22" name="Text 2-1"/>
          <p:cNvSpPr/>
          <p:nvPr/>
        </p:nvSpPr>
        <p:spPr>
          <a:xfrm>
            <a:off x="411480" y="310896"/>
            <a:ext cx="694944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THE PROBLEM</a:t>
            </a:r>
            <a:endParaRPr lang="en-US" sz="1150" dirty="0"/>
          </a:p>
        </p:txBody>
      </p:sp>
      <p:sp>
        <p:nvSpPr>
          <p:cNvPr id="23" name="Text 2-2"/>
          <p:cNvSpPr/>
          <p:nvPr/>
        </p:nvSpPr>
        <p:spPr>
          <a:xfrm>
            <a:off x="411480" y="841248"/>
            <a:ext cx="7031736" cy="1499616"/>
          </a:xfrm>
          <a:prstGeom prst="rect">
            <a:avLst/>
          </a:prstGeom>
          <a:noFill/>
          <a:ln/>
        </p:spPr>
        <p:txBody>
          <a:bodyPr wrap="square" lIns="0" tIns="0" rIns="0" bIns="0" rtlCol="0" anchor="t"/>
          <a:lstStyle/>
          <a:p>
            <a:pPr indent="0" marL="0">
              <a:lnSpc>
                <a:spcPct val="78000"/>
              </a:lnSpc>
              <a:buNone/>
            </a:pPr>
            <a:r>
              <a:rPr lang="en-US" altLang="en-US" sz="4700" b="1" spc="-113" kern="0" dirty="0">
                <a:solidFill>
                  <a:srgbClr val="FFFFFF"/>
                </a:solidFill>
                <a:latin typeface="Aeonik" pitchFamily="34" charset="0"/>
                <a:ea typeface="Aeonik" pitchFamily="34" charset="-122"/>
                <a:cs typeface="Aeonik" pitchFamily="34" charset="-120"/>
              </a:rPr>
              <a:t>THE MEETING ENDS.</a:t>
            </a:r>
            <a:endParaRPr lang="en-US" sz="4700" dirty="0"/>
          </a:p>
          <a:p>
            <a:pPr indent="0" marL="0">
              <a:lnSpc>
                <a:spcPct val="78000"/>
              </a:lnSpc>
              <a:buNone/>
            </a:pPr>
            <a:r>
              <a:rPr lang="en-US" altLang="en-US" sz="4700" b="1" spc="-113" kern="0" dirty="0">
                <a:solidFill>
                  <a:srgbClr val="FFFFFF"/>
                </a:solidFill>
                <a:latin typeface="Aeonik" pitchFamily="34" charset="0"/>
                <a:ea typeface="Aeonik" pitchFamily="34" charset="-122"/>
                <a:cs typeface="Aeonik" pitchFamily="34" charset="-120"/>
              </a:rPr>
              <a:t>THE QUESTIONS DON’T.</a:t>
            </a:r>
            <a:endParaRPr lang="en-US" sz="4700" dirty="0"/>
          </a:p>
        </p:txBody>
      </p:sp>
      <p:sp>
        <p:nvSpPr>
          <p:cNvPr id="24" name="Text 2-3"/>
          <p:cNvSpPr/>
          <p:nvPr/>
        </p:nvSpPr>
        <p:spPr>
          <a:xfrm>
            <a:off x="411480" y="4709160"/>
            <a:ext cx="6976872" cy="832104"/>
          </a:xfrm>
          <a:prstGeom prst="rect">
            <a:avLst/>
          </a:prstGeom>
          <a:noFill/>
          <a:ln/>
        </p:spPr>
        <p:txBody>
          <a:bodyPr wrap="square" lIns="0" tIns="0" rIns="0" bIns="0" rtlCol="0" anchor="t"/>
          <a:lstStyle/>
          <a:p>
            <a:pPr indent="0" marL="0">
              <a:lnSpc>
                <a:spcPct val="98000"/>
              </a:lnSpc>
              <a:buNone/>
            </a:pPr>
            <a:r>
              <a:rPr lang="en-US" altLang="en-US" sz="2300" dirty="0">
                <a:solidFill>
                  <a:srgbClr val="FFFFFF"/>
                </a:solidFill>
                <a:latin typeface="Aeonik" pitchFamily="34" charset="0"/>
                <a:ea typeface="Aeonik" pitchFamily="34" charset="-122"/>
                <a:cs typeface="Aeonik" pitchFamily="34" charset="-120"/>
              </a:rPr>
              <a:t>of surveyed workers say next steps</a:t>
            </a:r>
            <a:endParaRPr lang="en-US" sz="2300" dirty="0"/>
          </a:p>
          <a:p>
            <a:pPr indent="0" marL="0">
              <a:lnSpc>
                <a:spcPct val="98000"/>
              </a:lnSpc>
              <a:buNone/>
            </a:pPr>
            <a:r>
              <a:rPr lang="en-US" altLang="en-US" sz="2300" dirty="0">
                <a:solidFill>
                  <a:srgbClr val="FFFFFF"/>
                </a:solidFill>
                <a:latin typeface="Aeonik" pitchFamily="34" charset="0"/>
                <a:ea typeface="Aeonik" pitchFamily="34" charset="-122"/>
                <a:cs typeface="Aeonik" pitchFamily="34" charset="-120"/>
              </a:rPr>
              <a:t>are unclear when a meeting ends.</a:t>
            </a:r>
            <a:endParaRPr lang="en-US" sz="2300" dirty="0"/>
          </a:p>
        </p:txBody>
      </p:sp>
      <p:graphicFrame>
        <p:nvGraphicFramePr>
          <p:cNvPr id="25" name="Native meeting clarity survey chart" descr="55 percent of surveyed workers said next steps at the end of a meeting are unclear. Microsoft Work Trend Index 2023. Survey opinion, not Fieldnote product performance."/>
          <p:cNvGraphicFramePr/>
          <p:nvPr/>
        </p:nvGraphicFramePr>
        <p:xfrm>
          <a:off x="365760" y="2487168"/>
          <a:ext cx="7159752" cy="1810512"/>
        </p:xfrm>
        <a:graphic xmlns:a="http://schemas.openxmlformats.org/drawingml/2006/main">
          <a:graphicData uri="http://schemas.openxmlformats.org/drawingml/2006/chart">
            <c:chart xmlns:c="http://schemas.openxmlformats.org/drawingml/2006/chart" r:id="rId2"/>
          </a:graphicData>
        </a:graphic>
      </p:graphicFrame>
      <p:sp>
        <p:nvSpPr>
          <p:cNvPr id="26" name="Editorial rule"/>
          <p:cNvSpPr/>
          <p:nvPr/>
        </p:nvSpPr>
        <p:spPr>
          <a:xfrm>
            <a:off x="411480" y="5769864"/>
            <a:ext cx="6903720" cy="0"/>
          </a:xfrm>
          <a:prstGeom prst="line">
            <a:avLst/>
          </a:prstGeom>
          <a:noFill/>
          <a:ln w="8890">
            <a:solidFill>
              <a:srgbClr val="60605A"/>
            </a:solidFill>
            <a:prstDash val="solid"/>
          </a:ln>
        </p:spPr>
      </p:sp>
      <p:sp>
        <p:nvSpPr>
          <p:cNvPr id="27" name="Text 2-4">
            <a:hlinkClick r:id="rId3" tooltip=""/>
          </p:cNvPr>
          <p:cNvSpPr/>
          <p:nvPr/>
        </p:nvSpPr>
        <p:spPr>
          <a:xfrm>
            <a:off x="411480" y="5980176"/>
            <a:ext cx="6903720" cy="256032"/>
          </a:xfrm>
          <a:prstGeom prst="rect">
            <a:avLst/>
          </a:prstGeom>
          <a:noFill/>
          <a:ln/>
        </p:spPr>
        <p:txBody>
          <a:bodyPr wrap="square" lIns="0" tIns="0" rIns="0" bIns="0" rtlCol="0" anchor="t"/>
          <a:lstStyle/>
          <a:p>
            <a:pPr indent="0" marL="0">
              <a:lnSpc>
                <a:spcPct val="100000"/>
              </a:lnSpc>
              <a:buNone/>
            </a:pPr>
            <a:r>
              <a:rPr lang="en-US" altLang="en-US" sz="1200" u="sng" dirty="0">
                <a:solidFill>
                  <a:srgbClr val="FFFFFF"/>
                </a:solidFill>
                <a:latin typeface="Aeonik" pitchFamily="34" charset="0"/>
                <a:ea typeface="Aeonik" pitchFamily="34" charset="-122"/>
                <a:cs typeface="Aeonik" pitchFamily="34" charset="-120"/>
                <a:hlinkClick r:id="rId3" invalidUrl="" action="" tgtFrame="" tooltip="" history="1" highlightClick="0" endSnd="0">
                  <a:extLst>
                    <a:ext uri="{A12FA001-AC4F-418D-AE19-62706E023703}">
                      <ahyp:hlinkClr xmlns:ahyp="http://schemas.microsoft.com/office/drawing/2018/hyperlinkcolor" val="tx"/>
                    </a:ext>
                  </a:extLst>
                </a:hlinkClick>
              </a:rPr>
              <a:t>Source: Microsoft Work Trend Index, 2023</a:t>
            </a:r>
            <a:endParaRPr lang="en-US" sz="1200" dirty="0"/>
          </a:p>
        </p:txBody>
      </p:sp>
      <p:sp>
        <p:nvSpPr>
          <p:cNvPr id="28" name="Text 2-5"/>
          <p:cNvSpPr/>
          <p:nvPr/>
        </p:nvSpPr>
        <p:spPr>
          <a:xfrm>
            <a:off x="411480" y="6364224"/>
            <a:ext cx="6428232" cy="246888"/>
          </a:xfrm>
          <a:prstGeom prst="rect">
            <a:avLst/>
          </a:prstGeom>
          <a:noFill/>
          <a:ln/>
        </p:spPr>
        <p:txBody>
          <a:bodyPr wrap="square" lIns="0" tIns="0" rIns="0" bIns="0" rtlCol="0" anchor="t"/>
          <a:lstStyle/>
          <a:p>
            <a:pPr indent="0" marL="0">
              <a:lnSpc>
                <a:spcPct val="100000"/>
              </a:lnSpc>
              <a:buNone/>
            </a:pPr>
            <a:r>
              <a:rPr lang="en-US" altLang="en-US" sz="1150" dirty="0">
                <a:solidFill>
                  <a:srgbClr val="B8B8B2"/>
                </a:solidFill>
                <a:latin typeface="Aeonik" pitchFamily="34" charset="0"/>
                <a:ea typeface="Aeonik" pitchFamily="34" charset="-122"/>
                <a:cs typeface="Aeonik" pitchFamily="34" charset="-120"/>
              </a:rPr>
              <a:t>Survey of 31,000 workers across 31 markets.</a:t>
            </a:r>
            <a:endParaRPr lang="en-US" sz="1150" dirty="0"/>
          </a:p>
        </p:txBody>
      </p:sp>
      <p:sp>
        <p:nvSpPr>
          <p:cNvPr id="29" name="Fieldnote response to unclear next steps"/>
          <p:cNvSpPr/>
          <p:nvPr/>
        </p:nvSpPr>
        <p:spPr>
          <a:xfrm>
            <a:off x="7818120" y="4937760"/>
            <a:ext cx="4373880" cy="1920240"/>
          </a:xfrm>
          <a:prstGeom prst="rect">
            <a:avLst/>
          </a:prstGeom>
          <a:solidFill>
            <a:srgbClr val="F5E900"/>
          </a:solidFill>
          <a:ln w="12700">
            <a:solidFill>
              <a:srgbClr val="F5E900">
                <a:alpha val="0"/>
              </a:srgbClr>
            </a:solidFill>
            <a:prstDash val="solid"/>
          </a:ln>
        </p:spPr>
      </p:sp>
      <p:sp>
        <p:nvSpPr>
          <p:cNvPr id="30" name="Text 2-6"/>
          <p:cNvSpPr/>
          <p:nvPr/>
        </p:nvSpPr>
        <p:spPr>
          <a:xfrm>
            <a:off x="8119872" y="5193792"/>
            <a:ext cx="3730752" cy="758952"/>
          </a:xfrm>
          <a:prstGeom prst="rect">
            <a:avLst/>
          </a:prstGeom>
          <a:noFill/>
          <a:ln/>
        </p:spPr>
        <p:txBody>
          <a:bodyPr wrap="square" lIns="0" tIns="0" rIns="0" bIns="0" rtlCol="0" anchor="t"/>
          <a:lstStyle/>
          <a:p>
            <a:pPr indent="0" marL="0">
              <a:lnSpc>
                <a:spcPct val="90000"/>
              </a:lnSpc>
              <a:buNone/>
            </a:pPr>
            <a:r>
              <a:rPr lang="en-US" altLang="en-US" sz="2500" b="1" spc="-30" kern="0" dirty="0">
                <a:solidFill>
                  <a:srgbClr val="080808"/>
                </a:solidFill>
                <a:latin typeface="Aeonik" pitchFamily="34" charset="0"/>
                <a:ea typeface="Aeonik" pitchFamily="34" charset="-122"/>
                <a:cs typeface="Aeonik" pitchFamily="34" charset="-120"/>
              </a:rPr>
              <a:t>A RECAP</a:t>
            </a:r>
            <a:endParaRPr lang="en-US" sz="2500" dirty="0"/>
          </a:p>
          <a:p>
            <a:pPr indent="0" marL="0">
              <a:lnSpc>
                <a:spcPct val="90000"/>
              </a:lnSpc>
              <a:buNone/>
            </a:pPr>
            <a:r>
              <a:rPr lang="en-US" altLang="en-US" sz="2500" b="1" spc="-30" kern="0" dirty="0">
                <a:solidFill>
                  <a:srgbClr val="080808"/>
                </a:solidFill>
                <a:latin typeface="Aeonik" pitchFamily="34" charset="0"/>
                <a:ea typeface="Aeonik" pitchFamily="34" charset="-122"/>
                <a:cs typeface="Aeonik" pitchFamily="34" charset="-120"/>
              </a:rPr>
              <a:t>READY TO REVIEW</a:t>
            </a:r>
            <a:endParaRPr lang="en-US" sz="2500" dirty="0"/>
          </a:p>
        </p:txBody>
      </p:sp>
      <p:sp>
        <p:nvSpPr>
          <p:cNvPr id="31" name="Text 2-7"/>
          <p:cNvSpPr/>
          <p:nvPr/>
        </p:nvSpPr>
        <p:spPr>
          <a:xfrm>
            <a:off x="8119872" y="6099048"/>
            <a:ext cx="3685032" cy="594360"/>
          </a:xfrm>
          <a:prstGeom prst="rect">
            <a:avLst/>
          </a:prstGeom>
          <a:noFill/>
          <a:ln/>
        </p:spPr>
        <p:txBody>
          <a:bodyPr wrap="square" lIns="0" tIns="0" rIns="0" bIns="0" rtlCol="0" anchor="t"/>
          <a:lstStyle/>
          <a:p>
            <a:pPr indent="0" marL="0">
              <a:lnSpc>
                <a:spcPct val="96000"/>
              </a:lnSpc>
              <a:buNone/>
            </a:pPr>
            <a:r>
              <a:rPr lang="en-US" altLang="en-US" sz="1470" dirty="0">
                <a:solidFill>
                  <a:srgbClr val="080808"/>
                </a:solidFill>
                <a:latin typeface="Aeonik" pitchFamily="34" charset="0"/>
                <a:ea typeface="Aeonik" pitchFamily="34" charset="-122"/>
                <a:cs typeface="Aeonik" pitchFamily="34" charset="-120"/>
              </a:rPr>
              <a:t>AI surfaces decisions and next steps.</a:t>
            </a:r>
            <a:endParaRPr lang="en-US" sz="1470" dirty="0"/>
          </a:p>
          <a:p>
            <a:pPr indent="0" marL="0">
              <a:lnSpc>
                <a:spcPct val="96000"/>
              </a:lnSpc>
              <a:buNone/>
            </a:pPr>
            <a:r>
              <a:rPr lang="en-US" altLang="en-US" sz="1470" dirty="0">
                <a:solidFill>
                  <a:srgbClr val="080808"/>
                </a:solidFill>
                <a:latin typeface="Aeonik" pitchFamily="34" charset="0"/>
                <a:ea typeface="Aeonik" pitchFamily="34" charset="-122"/>
                <a:cs typeface="Aeonik" pitchFamily="34" charset="-120"/>
              </a:rPr>
              <a:t>Your team checks the details</a:t>
            </a:r>
            <a:endParaRPr lang="en-US" sz="1470" dirty="0"/>
          </a:p>
          <a:p>
            <a:pPr indent="0" marL="0">
              <a:lnSpc>
                <a:spcPct val="96000"/>
              </a:lnSpc>
              <a:buNone/>
            </a:pPr>
            <a:r>
              <a:rPr lang="en-US" altLang="en-US" sz="1470" dirty="0">
                <a:solidFill>
                  <a:srgbClr val="080808"/>
                </a:solidFill>
                <a:latin typeface="Aeonik" pitchFamily="34" charset="0"/>
                <a:ea typeface="Aeonik" pitchFamily="34" charset="-122"/>
                <a:cs typeface="Aeonik" pitchFamily="34" charset="-120"/>
              </a:rPr>
              <a:t>before sharing.</a:t>
            </a:r>
            <a:endParaRPr lang="en-US" sz="1470" dirty="0"/>
          </a:p>
        </p:txBody>
      </p:sp>
      <p:sp>
        <p:nvSpPr>
          <p:cNvPr id="32" name="Text 2-8"/>
          <p:cNvSpPr/>
          <p:nvPr/>
        </p:nvSpPr>
        <p:spPr>
          <a:xfrm>
            <a:off x="6858000" y="6510528"/>
            <a:ext cx="457200" cy="201168"/>
          </a:xfrm>
          <a:prstGeom prst="rect">
            <a:avLst/>
          </a:prstGeom>
          <a:noFill/>
          <a:ln/>
        </p:spPr>
        <p:txBody>
          <a:bodyPr wrap="square" lIns="0" tIns="0" rIns="0" bIns="0" rtlCol="0" anchor="t"/>
          <a:lstStyle/>
          <a:p>
            <a:pPr algn="r" indent="0" marL="0">
              <a:lnSpc>
                <a:spcPct val="100000"/>
              </a:lnSpc>
              <a:buNone/>
            </a:pPr>
            <a:r>
              <a:rPr lang="en-US" altLang="en-US" sz="1000" dirty="0">
                <a:solidFill>
                  <a:srgbClr val="B8B8B2"/>
                </a:solidFill>
                <a:latin typeface="Aeonik" pitchFamily="34" charset="0"/>
                <a:ea typeface="Aeonik" pitchFamily="34" charset="-122"/>
                <a:cs typeface="Aeonik" pitchFamily="34" charset="-120"/>
              </a:rPr>
              <a:t>02</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80808"/>
        </a:solidFill>
      </p:bgPr>
    </p:bg>
    <p:spTree>
      <p:nvGrpSpPr>
        <p:cNvPr id="1" name=""/>
        <p:cNvGrpSpPr/>
        <p:nvPr/>
      </p:nvGrpSpPr>
      <p:grpSpPr>
        <a:xfrm>
          <a:off x="0" y="0"/>
          <a:ext cx="0" cy="0"/>
          <a:chOff x="0" y="0"/>
          <a:chExt cx="0" cy="0"/>
        </a:xfrm>
      </p:grpSpPr>
      <p:sp>
        <p:nvSpPr>
          <p:cNvPr id="2" name="Text 3-1"/>
          <p:cNvSpPr/>
          <p:nvPr/>
        </p:nvSpPr>
        <p:spPr>
          <a:xfrm>
            <a:off x="411480" y="301752"/>
            <a:ext cx="94183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PRODUCT EXPERIENCE / PROPOSED SCREENS</a:t>
            </a:r>
            <a:endParaRPr lang="en-US" sz="1150" dirty="0"/>
          </a:p>
        </p:txBody>
      </p:sp>
      <p:sp>
        <p:nvSpPr>
          <p:cNvPr id="3" name="Text 3-2"/>
          <p:cNvSpPr/>
          <p:nvPr/>
        </p:nvSpPr>
        <p:spPr>
          <a:xfrm>
            <a:off x="411480" y="768096"/>
            <a:ext cx="11292840" cy="795528"/>
          </a:xfrm>
          <a:prstGeom prst="rect">
            <a:avLst/>
          </a:prstGeom>
          <a:noFill/>
          <a:ln/>
        </p:spPr>
        <p:txBody>
          <a:bodyPr wrap="square" lIns="0" tIns="0" rIns="0" bIns="0" rtlCol="0" anchor="t"/>
          <a:lstStyle/>
          <a:p>
            <a:pPr indent="0" marL="0">
              <a:lnSpc>
                <a:spcPct val="78000"/>
              </a:lnSpc>
              <a:buNone/>
            </a:pPr>
            <a:r>
              <a:rPr lang="en-US" altLang="en-US" sz="5000" b="1" spc="-120" kern="0" dirty="0">
                <a:solidFill>
                  <a:srgbClr val="FFFFFF"/>
                </a:solidFill>
                <a:latin typeface="Aeonik" pitchFamily="34" charset="0"/>
                <a:ea typeface="Aeonik" pitchFamily="34" charset="-122"/>
                <a:cs typeface="Aeonik" pitchFamily="34" charset="-120"/>
              </a:rPr>
              <a:t>AI RECAP. YOUR FINAL SAY.</a:t>
            </a:r>
            <a:endParaRPr lang="en-US" sz="5000" dirty="0"/>
          </a:p>
        </p:txBody>
      </p:sp>
      <p:sp>
        <p:nvSpPr>
          <p:cNvPr id="4" name="Desktop workspace"/>
          <p:cNvSpPr/>
          <p:nvPr/>
        </p:nvSpPr>
        <p:spPr>
          <a:xfrm>
            <a:off x="411480" y="1865376"/>
            <a:ext cx="8641080" cy="4680585"/>
          </a:xfrm>
          <a:prstGeom prst="rect">
            <a:avLst/>
          </a:prstGeom>
          <a:solidFill>
            <a:srgbClr val="FFFFFF"/>
          </a:solidFill>
          <a:ln w="12700">
            <a:solidFill>
              <a:srgbClr val="FFFFFF">
                <a:alpha val="0"/>
              </a:srgbClr>
            </a:solidFill>
            <a:prstDash val="solid"/>
          </a:ln>
        </p:spPr>
      </p:sp>
      <p:sp>
        <p:nvSpPr>
          <p:cNvPr id="5" name="Workspace navigation"/>
          <p:cNvSpPr/>
          <p:nvPr/>
        </p:nvSpPr>
        <p:spPr>
          <a:xfrm>
            <a:off x="411480" y="1865376"/>
            <a:ext cx="1245756" cy="4680585"/>
          </a:xfrm>
          <a:prstGeom prst="rect">
            <a:avLst/>
          </a:prstGeom>
          <a:solidFill>
            <a:srgbClr val="F6F6F2"/>
          </a:solidFill>
          <a:ln w="12700">
            <a:solidFill>
              <a:srgbClr val="F6F6F2">
                <a:alpha val="0"/>
              </a:srgbClr>
            </a:solidFill>
            <a:prstDash val="solid"/>
          </a:ln>
        </p:spPr>
      </p:sp>
      <p:sp>
        <p:nvSpPr>
          <p:cNvPr id="6" name="Desktop brand header"/>
          <p:cNvSpPr/>
          <p:nvPr/>
        </p:nvSpPr>
        <p:spPr>
          <a:xfrm>
            <a:off x="411480" y="1865376"/>
            <a:ext cx="1245756" cy="525666"/>
          </a:xfrm>
          <a:prstGeom prst="rect">
            <a:avLst/>
          </a:prstGeom>
          <a:solidFill>
            <a:srgbClr val="202020"/>
          </a:solidFill>
          <a:ln w="12700">
            <a:solidFill>
              <a:srgbClr val="202020">
                <a:alpha val="0"/>
              </a:srgbClr>
            </a:solidFill>
            <a:prstDash val="solid"/>
          </a:ln>
        </p:spPr>
      </p:sp>
      <p:pic>
        <p:nvPicPr>
          <p:cNvPr id="7"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555498" y="2045399"/>
            <a:ext cx="957720" cy="152005"/>
          </a:xfrm>
          <a:prstGeom prst="rect">
            <a:avLst/>
          </a:prstGeom>
        </p:spPr>
      </p:pic>
      <p:sp>
        <p:nvSpPr>
          <p:cNvPr id="8" name="Text 3-3"/>
          <p:cNvSpPr/>
          <p:nvPr/>
        </p:nvSpPr>
        <p:spPr>
          <a:xfrm>
            <a:off x="584302" y="2628671"/>
            <a:ext cx="1008126" cy="158420"/>
          </a:xfrm>
          <a:prstGeom prst="rect">
            <a:avLst/>
          </a:prstGeom>
          <a:noFill/>
          <a:ln/>
        </p:spPr>
        <p:txBody>
          <a:bodyPr wrap="square" lIns="0" tIns="0" rIns="0" bIns="0" rtlCol="0" anchor="t"/>
          <a:lstStyle/>
          <a:p>
            <a:pPr indent="0" marL="0">
              <a:lnSpc>
                <a:spcPct val="103000"/>
              </a:lnSpc>
              <a:buNone/>
            </a:pPr>
            <a:r>
              <a:rPr lang="en-US" altLang="en-US" sz="794" b="1" spc="80" kern="0" dirty="0">
                <a:solidFill>
                  <a:srgbClr val="6D6D67"/>
                </a:solidFill>
                <a:latin typeface="Aeonik" pitchFamily="34" charset="0"/>
                <a:ea typeface="Aeonik" pitchFamily="34" charset="-122"/>
                <a:cs typeface="Aeonik" pitchFamily="34" charset="-120"/>
              </a:rPr>
              <a:t>WORKSPACE</a:t>
            </a:r>
            <a:endParaRPr lang="en-US" sz="794" dirty="0"/>
          </a:p>
        </p:txBody>
      </p:sp>
      <p:sp>
        <p:nvSpPr>
          <p:cNvPr id="9" name="Selected Meetings navigation"/>
          <p:cNvSpPr/>
          <p:nvPr/>
        </p:nvSpPr>
        <p:spPr>
          <a:xfrm>
            <a:off x="512293" y="2887904"/>
            <a:ext cx="1044131" cy="324041"/>
          </a:xfrm>
          <a:prstGeom prst="rect">
            <a:avLst/>
          </a:prstGeom>
          <a:solidFill>
            <a:srgbClr val="F5E900"/>
          </a:solidFill>
          <a:ln w="12700">
            <a:solidFill>
              <a:srgbClr val="F5E900">
                <a:alpha val="0"/>
              </a:srgbClr>
            </a:solidFill>
            <a:prstDash val="solid"/>
          </a:ln>
        </p:spPr>
      </p:sp>
      <p:sp>
        <p:nvSpPr>
          <p:cNvPr id="10" name="Text 3-4"/>
          <p:cNvSpPr/>
          <p:nvPr/>
        </p:nvSpPr>
        <p:spPr>
          <a:xfrm>
            <a:off x="605904" y="2974315"/>
            <a:ext cx="864108" cy="180023"/>
          </a:xfrm>
          <a:prstGeom prst="rect">
            <a:avLst/>
          </a:prstGeom>
          <a:noFill/>
          <a:ln/>
        </p:spPr>
        <p:txBody>
          <a:bodyPr wrap="square" lIns="0" tIns="0" rIns="0" bIns="0" rtlCol="0" anchor="t"/>
          <a:lstStyle/>
          <a:p>
            <a:pPr indent="0" marL="0">
              <a:lnSpc>
                <a:spcPct val="103000"/>
              </a:lnSpc>
              <a:buNone/>
            </a:pPr>
            <a:r>
              <a:rPr lang="en-US" altLang="en-US" sz="1134" b="1" dirty="0">
                <a:solidFill>
                  <a:srgbClr val="202020"/>
                </a:solidFill>
                <a:latin typeface="Aeonik" pitchFamily="34" charset="0"/>
                <a:ea typeface="Aeonik" pitchFamily="34" charset="-122"/>
                <a:cs typeface="Aeonik" pitchFamily="34" charset="-120"/>
              </a:rPr>
              <a:t>Meetings</a:t>
            </a:r>
            <a:endParaRPr lang="en-US" sz="1134" dirty="0"/>
          </a:p>
        </p:txBody>
      </p:sp>
      <p:sp>
        <p:nvSpPr>
          <p:cNvPr id="11" name="Text 3-5"/>
          <p:cNvSpPr/>
          <p:nvPr/>
        </p:nvSpPr>
        <p:spPr>
          <a:xfrm>
            <a:off x="605904" y="3355962"/>
            <a:ext cx="907313" cy="180023"/>
          </a:xfrm>
          <a:prstGeom prst="rect">
            <a:avLst/>
          </a:prstGeom>
          <a:noFill/>
          <a:ln/>
        </p:spPr>
        <p:txBody>
          <a:bodyPr wrap="square" lIns="0" tIns="0" rIns="0" bIns="0" rtlCol="0" anchor="t"/>
          <a:lstStyle/>
          <a:p>
            <a:pPr indent="0" marL="0">
              <a:lnSpc>
                <a:spcPct val="103000"/>
              </a:lnSpc>
              <a:buNone/>
            </a:pPr>
            <a:r>
              <a:rPr lang="en-US" altLang="en-US" sz="1134" dirty="0">
                <a:solidFill>
                  <a:srgbClr val="6D6D67"/>
                </a:solidFill>
                <a:latin typeface="Aeonik" pitchFamily="34" charset="0"/>
                <a:ea typeface="Aeonik" pitchFamily="34" charset="-122"/>
                <a:cs typeface="Aeonik" pitchFamily="34" charset="-120"/>
              </a:rPr>
              <a:t>Templates</a:t>
            </a:r>
            <a:endParaRPr lang="en-US" sz="1134" dirty="0"/>
          </a:p>
        </p:txBody>
      </p:sp>
      <p:sp>
        <p:nvSpPr>
          <p:cNvPr id="12" name="Text 3-6"/>
          <p:cNvSpPr/>
          <p:nvPr/>
        </p:nvSpPr>
        <p:spPr>
          <a:xfrm>
            <a:off x="605904" y="3737610"/>
            <a:ext cx="907313" cy="180023"/>
          </a:xfrm>
          <a:prstGeom prst="rect">
            <a:avLst/>
          </a:prstGeom>
          <a:noFill/>
          <a:ln/>
        </p:spPr>
        <p:txBody>
          <a:bodyPr wrap="square" lIns="0" tIns="0" rIns="0" bIns="0" rtlCol="0" anchor="t"/>
          <a:lstStyle/>
          <a:p>
            <a:pPr indent="0" marL="0">
              <a:lnSpc>
                <a:spcPct val="103000"/>
              </a:lnSpc>
              <a:buNone/>
            </a:pPr>
            <a:r>
              <a:rPr lang="en-US" altLang="en-US" sz="1134" dirty="0">
                <a:solidFill>
                  <a:srgbClr val="6D6D67"/>
                </a:solidFill>
                <a:latin typeface="Aeonik" pitchFamily="34" charset="0"/>
                <a:ea typeface="Aeonik" pitchFamily="34" charset="-122"/>
                <a:cs typeface="Aeonik" pitchFamily="34" charset="-120"/>
              </a:rPr>
              <a:t>Archive</a:t>
            </a:r>
            <a:endParaRPr lang="en-US" sz="1134" dirty="0"/>
          </a:p>
        </p:txBody>
      </p:sp>
      <p:sp>
        <p:nvSpPr>
          <p:cNvPr id="13" name="Product interface divider"/>
          <p:cNvSpPr/>
          <p:nvPr/>
        </p:nvSpPr>
        <p:spPr>
          <a:xfrm>
            <a:off x="584302" y="6077903"/>
            <a:ext cx="892912" cy="0"/>
          </a:xfrm>
          <a:prstGeom prst="line">
            <a:avLst/>
          </a:prstGeom>
          <a:noFill/>
          <a:ln w="7201">
            <a:solidFill>
              <a:srgbClr val="DADAD4"/>
            </a:solidFill>
            <a:prstDash val="solid"/>
          </a:ln>
        </p:spPr>
      </p:sp>
      <p:sp>
        <p:nvSpPr>
          <p:cNvPr id="14" name="Text 3-7"/>
          <p:cNvSpPr/>
          <p:nvPr/>
        </p:nvSpPr>
        <p:spPr>
          <a:xfrm>
            <a:off x="584302" y="6221921"/>
            <a:ext cx="972122" cy="158420"/>
          </a:xfrm>
          <a:prstGeom prst="rect">
            <a:avLst/>
          </a:prstGeom>
          <a:noFill/>
          <a:ln/>
        </p:spPr>
        <p:txBody>
          <a:bodyPr wrap="square" lIns="0" tIns="0" rIns="0" bIns="0" rtlCol="0" anchor="t"/>
          <a:lstStyle/>
          <a:p>
            <a:pPr indent="0" marL="0">
              <a:lnSpc>
                <a:spcPct val="103000"/>
              </a:lnSpc>
              <a:buNone/>
            </a:pPr>
            <a:r>
              <a:rPr lang="en-US" altLang="en-US" sz="907" dirty="0">
                <a:solidFill>
                  <a:srgbClr val="6D6D67"/>
                </a:solidFill>
                <a:latin typeface="Aeonik" pitchFamily="34" charset="0"/>
                <a:ea typeface="Aeonik" pitchFamily="34" charset="-122"/>
                <a:cs typeface="Aeonik" pitchFamily="34" charset="-120"/>
              </a:rPr>
              <a:t>Team workspace</a:t>
            </a:r>
            <a:endParaRPr lang="en-US" sz="907" dirty="0"/>
          </a:p>
        </p:txBody>
      </p:sp>
      <p:sp>
        <p:nvSpPr>
          <p:cNvPr id="15" name="Product interface column divider"/>
          <p:cNvSpPr/>
          <p:nvPr/>
        </p:nvSpPr>
        <p:spPr>
          <a:xfrm>
            <a:off x="1657236" y="1865376"/>
            <a:ext cx="0" cy="4680585"/>
          </a:xfrm>
          <a:prstGeom prst="line">
            <a:avLst/>
          </a:prstGeom>
          <a:noFill/>
          <a:ln w="7201">
            <a:solidFill>
              <a:srgbClr val="DADAD4"/>
            </a:solidFill>
            <a:prstDash val="solid"/>
          </a:ln>
        </p:spPr>
      </p:sp>
      <p:sp>
        <p:nvSpPr>
          <p:cNvPr id="16" name="Text 3-8"/>
          <p:cNvSpPr/>
          <p:nvPr/>
        </p:nvSpPr>
        <p:spPr>
          <a:xfrm>
            <a:off x="1873263" y="2052599"/>
            <a:ext cx="3384423" cy="172822"/>
          </a:xfrm>
          <a:prstGeom prst="rect">
            <a:avLst/>
          </a:prstGeom>
          <a:noFill/>
          <a:ln/>
        </p:spPr>
        <p:txBody>
          <a:bodyPr wrap="square" lIns="0" tIns="0" rIns="0" bIns="0" rtlCol="0" anchor="t"/>
          <a:lstStyle/>
          <a:p>
            <a:pPr indent="0" marL="0">
              <a:lnSpc>
                <a:spcPct val="103000"/>
              </a:lnSpc>
              <a:buNone/>
            </a:pPr>
            <a:r>
              <a:rPr lang="en-US" altLang="en-US" sz="1021" dirty="0">
                <a:solidFill>
                  <a:srgbClr val="6D6D67"/>
                </a:solidFill>
                <a:latin typeface="Aeonik" pitchFamily="34" charset="0"/>
                <a:ea typeface="Aeonik" pitchFamily="34" charset="-122"/>
                <a:cs typeface="Aeonik" pitchFamily="34" charset="-120"/>
              </a:rPr>
              <a:t>Workspace / AI recap</a:t>
            </a:r>
            <a:endParaRPr lang="en-US" sz="1021" dirty="0"/>
          </a:p>
        </p:txBody>
      </p:sp>
      <p:sp>
        <p:nvSpPr>
          <p:cNvPr id="17" name="Review &amp; share action"/>
          <p:cNvSpPr/>
          <p:nvPr/>
        </p:nvSpPr>
        <p:spPr>
          <a:xfrm>
            <a:off x="7857211" y="1994992"/>
            <a:ext cx="1015327" cy="280835"/>
          </a:xfrm>
          <a:prstGeom prst="rect">
            <a:avLst/>
          </a:prstGeom>
          <a:solidFill>
            <a:srgbClr val="202020"/>
          </a:solidFill>
          <a:ln w="12700">
            <a:solidFill>
              <a:srgbClr val="202020">
                <a:alpha val="0"/>
              </a:srgbClr>
            </a:solidFill>
            <a:prstDash val="solid"/>
          </a:ln>
        </p:spPr>
      </p:sp>
      <p:sp>
        <p:nvSpPr>
          <p:cNvPr id="18" name="Text 3-9"/>
          <p:cNvSpPr/>
          <p:nvPr/>
        </p:nvSpPr>
        <p:spPr>
          <a:xfrm>
            <a:off x="7857211" y="2074202"/>
            <a:ext cx="1015327" cy="165621"/>
          </a:xfrm>
          <a:prstGeom prst="rect">
            <a:avLst/>
          </a:prstGeom>
          <a:noFill/>
          <a:ln/>
        </p:spPr>
        <p:txBody>
          <a:bodyPr wrap="square" lIns="0" tIns="0" rIns="0" bIns="0" rtlCol="0" anchor="t"/>
          <a:lstStyle/>
          <a:p>
            <a:pPr algn="ctr" indent="0" marL="0">
              <a:lnSpc>
                <a:spcPct val="103000"/>
              </a:lnSpc>
              <a:buNone/>
            </a:pPr>
            <a:r>
              <a:rPr lang="en-US" altLang="en-US" sz="964" b="1" dirty="0">
                <a:solidFill>
                  <a:srgbClr val="FFFFFF"/>
                </a:solidFill>
                <a:latin typeface="Aeonik" pitchFamily="34" charset="0"/>
                <a:ea typeface="Aeonik" pitchFamily="34" charset="-122"/>
                <a:cs typeface="Aeonik" pitchFamily="34" charset="-120"/>
              </a:rPr>
              <a:t>Review &amp; share</a:t>
            </a:r>
            <a:endParaRPr lang="en-US" sz="964" dirty="0"/>
          </a:p>
        </p:txBody>
      </p:sp>
      <p:sp>
        <p:nvSpPr>
          <p:cNvPr id="19" name="Product interface divider"/>
          <p:cNvSpPr/>
          <p:nvPr/>
        </p:nvSpPr>
        <p:spPr>
          <a:xfrm>
            <a:off x="1657236" y="2391042"/>
            <a:ext cx="7395324" cy="0"/>
          </a:xfrm>
          <a:prstGeom prst="line">
            <a:avLst/>
          </a:prstGeom>
          <a:noFill/>
          <a:ln w="7201">
            <a:solidFill>
              <a:srgbClr val="DADAD4"/>
            </a:solidFill>
            <a:prstDash val="solid"/>
          </a:ln>
        </p:spPr>
      </p:sp>
      <p:sp>
        <p:nvSpPr>
          <p:cNvPr id="20" name="Text 3-10"/>
          <p:cNvSpPr/>
          <p:nvPr/>
        </p:nvSpPr>
        <p:spPr>
          <a:xfrm>
            <a:off x="1909267" y="2578265"/>
            <a:ext cx="3744468" cy="417652"/>
          </a:xfrm>
          <a:prstGeom prst="rect">
            <a:avLst/>
          </a:prstGeom>
          <a:noFill/>
          <a:ln/>
        </p:spPr>
        <p:txBody>
          <a:bodyPr wrap="square" lIns="0" tIns="0" rIns="0" bIns="0" rtlCol="0" anchor="t"/>
          <a:lstStyle/>
          <a:p>
            <a:pPr indent="0" marL="0">
              <a:lnSpc>
                <a:spcPct val="103000"/>
              </a:lnSpc>
              <a:buNone/>
            </a:pPr>
            <a:r>
              <a:rPr lang="en-US" altLang="en-US" sz="2438" b="1" spc="-60" kern="0" dirty="0">
                <a:solidFill>
                  <a:srgbClr val="202020"/>
                </a:solidFill>
                <a:latin typeface="Aeonik" pitchFamily="34" charset="0"/>
                <a:ea typeface="Aeonik" pitchFamily="34" charset="-122"/>
                <a:cs typeface="Aeonik" pitchFamily="34" charset="-120"/>
              </a:rPr>
              <a:t>Team check-in</a:t>
            </a:r>
            <a:endParaRPr lang="en-US" sz="2438" dirty="0"/>
          </a:p>
        </p:txBody>
      </p:sp>
      <p:sp>
        <p:nvSpPr>
          <p:cNvPr id="21" name="Text 3-11"/>
          <p:cNvSpPr/>
          <p:nvPr/>
        </p:nvSpPr>
        <p:spPr>
          <a:xfrm>
            <a:off x="1923669" y="3017520"/>
            <a:ext cx="5436680" cy="216027"/>
          </a:xfrm>
          <a:prstGeom prst="rect">
            <a:avLst/>
          </a:prstGeom>
          <a:noFill/>
          <a:ln/>
        </p:spPr>
        <p:txBody>
          <a:bodyPr wrap="square" lIns="0" tIns="0" rIns="0" bIns="0" rtlCol="0" anchor="t"/>
          <a:lstStyle/>
          <a:p>
            <a:pPr indent="0" marL="0">
              <a:lnSpc>
                <a:spcPct val="103000"/>
              </a:lnSpc>
              <a:buNone/>
            </a:pPr>
            <a:r>
              <a:rPr lang="en-US" altLang="en-US" sz="1021" dirty="0">
                <a:solidFill>
                  <a:srgbClr val="6D6D67"/>
                </a:solidFill>
                <a:latin typeface="Aeonik" pitchFamily="34" charset="0"/>
                <a:ea typeface="Aeonik" pitchFamily="34" charset="-122"/>
                <a:cs typeface="Aeonik" pitchFamily="34" charset="-120"/>
              </a:rPr>
              <a:t>AI draft · 18-minute meeting · Review before sharing</a:t>
            </a:r>
            <a:endParaRPr lang="en-US" sz="1021" dirty="0"/>
          </a:p>
        </p:txBody>
      </p:sp>
      <p:sp>
        <p:nvSpPr>
          <p:cNvPr id="22" name="Recap review status"/>
          <p:cNvSpPr/>
          <p:nvPr/>
        </p:nvSpPr>
        <p:spPr>
          <a:xfrm>
            <a:off x="7547572" y="2671877"/>
            <a:ext cx="1317765" cy="244831"/>
          </a:xfrm>
          <a:prstGeom prst="rect">
            <a:avLst/>
          </a:prstGeom>
          <a:solidFill>
            <a:srgbClr val="F5E900"/>
          </a:solidFill>
          <a:ln w="12700">
            <a:solidFill>
              <a:srgbClr val="F5E900">
                <a:alpha val="0"/>
              </a:srgbClr>
            </a:solidFill>
            <a:prstDash val="solid"/>
          </a:ln>
        </p:spPr>
      </p:sp>
      <p:sp>
        <p:nvSpPr>
          <p:cNvPr id="23" name="Text 3-12"/>
          <p:cNvSpPr/>
          <p:nvPr/>
        </p:nvSpPr>
        <p:spPr>
          <a:xfrm>
            <a:off x="7547572" y="2736685"/>
            <a:ext cx="1317765" cy="158420"/>
          </a:xfrm>
          <a:prstGeom prst="rect">
            <a:avLst/>
          </a:prstGeom>
          <a:noFill/>
          <a:ln/>
        </p:spPr>
        <p:txBody>
          <a:bodyPr wrap="square" lIns="0" tIns="0" rIns="0" bIns="0" rtlCol="0" anchor="t"/>
          <a:lstStyle/>
          <a:p>
            <a:pPr algn="ctr" indent="0" marL="0">
              <a:lnSpc>
                <a:spcPct val="103000"/>
              </a:lnSpc>
              <a:buNone/>
            </a:pPr>
            <a:r>
              <a:rPr lang="en-US" altLang="en-US" sz="907" b="1" dirty="0">
                <a:solidFill>
                  <a:srgbClr val="202020"/>
                </a:solidFill>
                <a:latin typeface="Aeonik" pitchFamily="34" charset="0"/>
                <a:ea typeface="Aeonik" pitchFamily="34" charset="-122"/>
                <a:cs typeface="Aeonik" pitchFamily="34" charset="-120"/>
              </a:rPr>
              <a:t>Review required</a:t>
            </a:r>
            <a:endParaRPr lang="en-US" sz="907" dirty="0"/>
          </a:p>
        </p:txBody>
      </p:sp>
      <p:sp>
        <p:nvSpPr>
          <p:cNvPr id="24" name="Product interface divider"/>
          <p:cNvSpPr/>
          <p:nvPr/>
        </p:nvSpPr>
        <p:spPr>
          <a:xfrm>
            <a:off x="1902066" y="3370364"/>
            <a:ext cx="6970471" cy="0"/>
          </a:xfrm>
          <a:prstGeom prst="line">
            <a:avLst/>
          </a:prstGeom>
          <a:noFill/>
          <a:ln w="7201">
            <a:solidFill>
              <a:srgbClr val="DADAD4"/>
            </a:solidFill>
            <a:prstDash val="solid"/>
          </a:ln>
        </p:spPr>
      </p:sp>
      <p:sp>
        <p:nvSpPr>
          <p:cNvPr id="25" name="Text 3-13"/>
          <p:cNvSpPr/>
          <p:nvPr/>
        </p:nvSpPr>
        <p:spPr>
          <a:xfrm>
            <a:off x="1923669" y="3507181"/>
            <a:ext cx="1512189" cy="216027"/>
          </a:xfrm>
          <a:prstGeom prst="rect">
            <a:avLst/>
          </a:prstGeom>
          <a:noFill/>
          <a:ln/>
        </p:spPr>
        <p:txBody>
          <a:bodyPr wrap="square" lIns="0" tIns="0" rIns="0" bIns="0" rtlCol="0" anchor="t"/>
          <a:lstStyle/>
          <a:p>
            <a:pPr indent="0" marL="0">
              <a:lnSpc>
                <a:spcPct val="103000"/>
              </a:lnSpc>
              <a:buNone/>
            </a:pPr>
            <a:r>
              <a:rPr lang="en-US" altLang="en-US" sz="1304" b="1" dirty="0">
                <a:solidFill>
                  <a:srgbClr val="202020"/>
                </a:solidFill>
                <a:latin typeface="Aeonik" pitchFamily="34" charset="0"/>
                <a:ea typeface="Aeonik" pitchFamily="34" charset="-122"/>
                <a:cs typeface="Aeonik" pitchFamily="34" charset="-120"/>
              </a:rPr>
              <a:t>AI recap</a:t>
            </a:r>
            <a:endParaRPr lang="en-US" sz="1304" dirty="0"/>
          </a:p>
        </p:txBody>
      </p:sp>
      <p:sp>
        <p:nvSpPr>
          <p:cNvPr id="26" name="Text 3-14"/>
          <p:cNvSpPr/>
          <p:nvPr/>
        </p:nvSpPr>
        <p:spPr>
          <a:xfrm>
            <a:off x="6229807" y="3507181"/>
            <a:ext cx="2347493" cy="216027"/>
          </a:xfrm>
          <a:prstGeom prst="rect">
            <a:avLst/>
          </a:prstGeom>
          <a:noFill/>
          <a:ln/>
        </p:spPr>
        <p:txBody>
          <a:bodyPr wrap="square" lIns="0" tIns="0" rIns="0" bIns="0" rtlCol="0" anchor="t"/>
          <a:lstStyle/>
          <a:p>
            <a:pPr indent="0" marL="0">
              <a:lnSpc>
                <a:spcPct val="103000"/>
              </a:lnSpc>
              <a:buNone/>
            </a:pPr>
            <a:r>
              <a:rPr lang="en-US" altLang="en-US" sz="1304" b="1" dirty="0">
                <a:solidFill>
                  <a:srgbClr val="202020"/>
                </a:solidFill>
                <a:latin typeface="Aeonik" pitchFamily="34" charset="0"/>
                <a:ea typeface="Aeonik" pitchFamily="34" charset="-122"/>
                <a:cs typeface="Aeonik" pitchFamily="34" charset="-120"/>
              </a:rPr>
              <a:t>Transcript</a:t>
            </a:r>
            <a:endParaRPr lang="en-US" sz="1304" dirty="0"/>
          </a:p>
        </p:txBody>
      </p:sp>
      <p:sp>
        <p:nvSpPr>
          <p:cNvPr id="27" name="Selected Recap tab underline"/>
          <p:cNvSpPr/>
          <p:nvPr/>
        </p:nvSpPr>
        <p:spPr>
          <a:xfrm>
            <a:off x="1923669" y="3759213"/>
            <a:ext cx="698487" cy="21603"/>
          </a:xfrm>
          <a:prstGeom prst="rect">
            <a:avLst/>
          </a:prstGeom>
          <a:solidFill>
            <a:srgbClr val="F5E900"/>
          </a:solidFill>
          <a:ln w="12700">
            <a:solidFill>
              <a:srgbClr val="F5E900">
                <a:alpha val="0"/>
              </a:srgbClr>
            </a:solidFill>
            <a:prstDash val="solid"/>
          </a:ln>
        </p:spPr>
      </p:sp>
      <p:sp>
        <p:nvSpPr>
          <p:cNvPr id="28" name="Product interface column divider"/>
          <p:cNvSpPr/>
          <p:nvPr/>
        </p:nvSpPr>
        <p:spPr>
          <a:xfrm>
            <a:off x="6006579" y="3507181"/>
            <a:ext cx="0" cy="2815552"/>
          </a:xfrm>
          <a:prstGeom prst="line">
            <a:avLst/>
          </a:prstGeom>
          <a:noFill/>
          <a:ln w="7201">
            <a:solidFill>
              <a:srgbClr val="DADAD4"/>
            </a:solidFill>
            <a:prstDash val="solid"/>
          </a:ln>
        </p:spPr>
      </p:sp>
      <p:sp>
        <p:nvSpPr>
          <p:cNvPr id="29" name="Text 3-15"/>
          <p:cNvSpPr/>
          <p:nvPr/>
        </p:nvSpPr>
        <p:spPr>
          <a:xfrm>
            <a:off x="1923669" y="3975240"/>
            <a:ext cx="3024378" cy="165621"/>
          </a:xfrm>
          <a:prstGeom prst="rect">
            <a:avLst/>
          </a:prstGeom>
          <a:noFill/>
          <a:ln/>
        </p:spPr>
        <p:txBody>
          <a:bodyPr wrap="square" lIns="0" tIns="0" rIns="0" bIns="0" rtlCol="0" anchor="t"/>
          <a:lstStyle/>
          <a:p>
            <a:pPr indent="0" marL="0">
              <a:lnSpc>
                <a:spcPct val="103000"/>
              </a:lnSpc>
              <a:buNone/>
            </a:pPr>
            <a:r>
              <a:rPr lang="en-US" altLang="en-US" sz="794" b="1" spc="70" kern="0" dirty="0">
                <a:solidFill>
                  <a:srgbClr val="6D6D67"/>
                </a:solidFill>
                <a:latin typeface="Aeonik" pitchFamily="34" charset="0"/>
                <a:ea typeface="Aeonik" pitchFamily="34" charset="-122"/>
                <a:cs typeface="Aeonik" pitchFamily="34" charset="-120"/>
              </a:rPr>
              <a:t>DECISION</a:t>
            </a:r>
            <a:endParaRPr lang="en-US" sz="794" dirty="0"/>
          </a:p>
        </p:txBody>
      </p:sp>
      <p:sp>
        <p:nvSpPr>
          <p:cNvPr id="30" name="Text 3-16"/>
          <p:cNvSpPr/>
          <p:nvPr/>
        </p:nvSpPr>
        <p:spPr>
          <a:xfrm>
            <a:off x="1923669" y="4234472"/>
            <a:ext cx="3838080" cy="244831"/>
          </a:xfrm>
          <a:prstGeom prst="rect">
            <a:avLst/>
          </a:prstGeom>
          <a:noFill/>
          <a:ln/>
        </p:spPr>
        <p:txBody>
          <a:bodyPr wrap="square" lIns="0" tIns="0" rIns="0" bIns="0" rtlCol="0" anchor="t"/>
          <a:lstStyle/>
          <a:p>
            <a:pPr indent="0" marL="0">
              <a:lnSpc>
                <a:spcPct val="103000"/>
              </a:lnSpc>
              <a:buNone/>
            </a:pPr>
            <a:r>
              <a:rPr lang="en-US" altLang="en-US" sz="1304" b="1" dirty="0">
                <a:solidFill>
                  <a:srgbClr val="202020"/>
                </a:solidFill>
                <a:latin typeface="Aeonik" pitchFamily="34" charset="0"/>
                <a:ea typeface="Aeonik" pitchFamily="34" charset="-122"/>
                <a:cs typeface="Aeonik" pitchFamily="34" charset="-120"/>
              </a:rPr>
              <a:t>Test the new process with one team</a:t>
            </a:r>
            <a:endParaRPr lang="en-US" sz="1304" dirty="0"/>
          </a:p>
        </p:txBody>
      </p:sp>
      <p:sp>
        <p:nvSpPr>
          <p:cNvPr id="31" name="Product interface divider"/>
          <p:cNvSpPr/>
          <p:nvPr/>
        </p:nvSpPr>
        <p:spPr>
          <a:xfrm>
            <a:off x="1923669" y="4594517"/>
            <a:ext cx="3838080" cy="0"/>
          </a:xfrm>
          <a:prstGeom prst="line">
            <a:avLst/>
          </a:prstGeom>
          <a:noFill/>
          <a:ln w="7201">
            <a:solidFill>
              <a:srgbClr val="DADAD4"/>
            </a:solidFill>
            <a:prstDash val="solid"/>
          </a:ln>
        </p:spPr>
      </p:sp>
      <p:sp>
        <p:nvSpPr>
          <p:cNvPr id="32" name="Text 3-17"/>
          <p:cNvSpPr/>
          <p:nvPr/>
        </p:nvSpPr>
        <p:spPr>
          <a:xfrm>
            <a:off x="1923669" y="4680928"/>
            <a:ext cx="1829029" cy="165621"/>
          </a:xfrm>
          <a:prstGeom prst="rect">
            <a:avLst/>
          </a:prstGeom>
          <a:noFill/>
          <a:ln/>
        </p:spPr>
        <p:txBody>
          <a:bodyPr wrap="square" lIns="0" tIns="0" rIns="0" bIns="0" rtlCol="0" anchor="t"/>
          <a:lstStyle/>
          <a:p>
            <a:pPr indent="0" marL="0">
              <a:lnSpc>
                <a:spcPct val="103000"/>
              </a:lnSpc>
              <a:buNone/>
            </a:pPr>
            <a:r>
              <a:rPr lang="en-US" altLang="en-US" sz="794" b="1" spc="70" kern="0" dirty="0">
                <a:solidFill>
                  <a:srgbClr val="6D6D67"/>
                </a:solidFill>
                <a:latin typeface="Aeonik" pitchFamily="34" charset="0"/>
                <a:ea typeface="Aeonik" pitchFamily="34" charset="-122"/>
                <a:cs typeface="Aeonik" pitchFamily="34" charset="-120"/>
              </a:rPr>
              <a:t>ACTION</a:t>
            </a:r>
            <a:endParaRPr lang="en-US" sz="794" dirty="0"/>
          </a:p>
        </p:txBody>
      </p:sp>
      <p:sp>
        <p:nvSpPr>
          <p:cNvPr id="33" name="Text 3-18"/>
          <p:cNvSpPr/>
          <p:nvPr/>
        </p:nvSpPr>
        <p:spPr>
          <a:xfrm>
            <a:off x="1923669" y="4868151"/>
            <a:ext cx="2340293" cy="230429"/>
          </a:xfrm>
          <a:prstGeom prst="rect">
            <a:avLst/>
          </a:prstGeom>
          <a:noFill/>
          <a:ln/>
        </p:spPr>
        <p:txBody>
          <a:bodyPr wrap="square" lIns="0" tIns="0" rIns="0" bIns="0" rtlCol="0" anchor="t"/>
          <a:lstStyle/>
          <a:p>
            <a:pPr indent="0" marL="0">
              <a:lnSpc>
                <a:spcPct val="103000"/>
              </a:lnSpc>
              <a:buNone/>
            </a:pPr>
            <a:r>
              <a:rPr lang="en-US" altLang="en-US" sz="1361" b="1" dirty="0">
                <a:solidFill>
                  <a:srgbClr val="202020"/>
                </a:solidFill>
                <a:latin typeface="Aeonik" pitchFamily="34" charset="0"/>
                <a:ea typeface="Aeonik" pitchFamily="34" charset="-122"/>
                <a:cs typeface="Aeonik" pitchFamily="34" charset="-120"/>
              </a:rPr>
              <a:t>Draft rollout plan</a:t>
            </a:r>
            <a:endParaRPr lang="en-US" sz="1361" dirty="0"/>
          </a:p>
        </p:txBody>
      </p:sp>
      <p:sp>
        <p:nvSpPr>
          <p:cNvPr id="34" name="Text 3-19"/>
          <p:cNvSpPr/>
          <p:nvPr/>
        </p:nvSpPr>
        <p:spPr>
          <a:xfrm>
            <a:off x="4595203" y="4889754"/>
            <a:ext cx="1152144" cy="201625"/>
          </a:xfrm>
          <a:prstGeom prst="rect">
            <a:avLst/>
          </a:prstGeom>
          <a:noFill/>
          <a:ln/>
        </p:spPr>
        <p:txBody>
          <a:bodyPr wrap="square" lIns="0" tIns="0" rIns="0" bIns="0" rtlCol="0" anchor="t"/>
          <a:lstStyle/>
          <a:p>
            <a:pPr algn="r" indent="0" marL="0">
              <a:lnSpc>
                <a:spcPct val="103000"/>
              </a:lnSpc>
              <a:buNone/>
            </a:pPr>
            <a:r>
              <a:rPr lang="en-US" altLang="en-US" sz="1191" dirty="0">
                <a:solidFill>
                  <a:srgbClr val="202020"/>
                </a:solidFill>
                <a:latin typeface="Aeonik" pitchFamily="34" charset="0"/>
                <a:ea typeface="Aeonik" pitchFamily="34" charset="-122"/>
                <a:cs typeface="Aeonik" pitchFamily="34" charset="-120"/>
              </a:rPr>
              <a:t>Maya</a:t>
            </a:r>
            <a:endParaRPr lang="en-US" sz="1191" dirty="0"/>
          </a:p>
        </p:txBody>
      </p:sp>
      <p:sp>
        <p:nvSpPr>
          <p:cNvPr id="35" name="Timing field selected for review"/>
          <p:cNvSpPr/>
          <p:nvPr/>
        </p:nvSpPr>
        <p:spPr>
          <a:xfrm>
            <a:off x="1830057" y="5163388"/>
            <a:ext cx="4032504" cy="748894"/>
          </a:xfrm>
          <a:prstGeom prst="rect">
            <a:avLst/>
          </a:prstGeom>
          <a:solidFill>
            <a:srgbClr val="FFFEE8"/>
          </a:solidFill>
          <a:ln w="12700">
            <a:solidFill>
              <a:srgbClr val="FFFEE8">
                <a:alpha val="0"/>
              </a:srgbClr>
            </a:solidFill>
            <a:prstDash val="solid"/>
          </a:ln>
        </p:spPr>
      </p:sp>
      <p:sp>
        <p:nvSpPr>
          <p:cNvPr id="36" name="Selected timing indicator"/>
          <p:cNvSpPr/>
          <p:nvPr/>
        </p:nvSpPr>
        <p:spPr>
          <a:xfrm>
            <a:off x="1830057" y="5163388"/>
            <a:ext cx="28804" cy="748894"/>
          </a:xfrm>
          <a:prstGeom prst="rect">
            <a:avLst/>
          </a:prstGeom>
          <a:solidFill>
            <a:srgbClr val="F5E900"/>
          </a:solidFill>
          <a:ln w="12700">
            <a:solidFill>
              <a:srgbClr val="F5E900">
                <a:alpha val="0"/>
              </a:srgbClr>
            </a:solidFill>
            <a:prstDash val="solid"/>
          </a:ln>
        </p:spPr>
      </p:sp>
      <p:sp>
        <p:nvSpPr>
          <p:cNvPr id="37" name="Text 3-20"/>
          <p:cNvSpPr/>
          <p:nvPr/>
        </p:nvSpPr>
        <p:spPr>
          <a:xfrm>
            <a:off x="1945272" y="5271402"/>
            <a:ext cx="3276410" cy="158420"/>
          </a:xfrm>
          <a:prstGeom prst="rect">
            <a:avLst/>
          </a:prstGeom>
          <a:noFill/>
          <a:ln/>
        </p:spPr>
        <p:txBody>
          <a:bodyPr wrap="square" lIns="0" tIns="0" rIns="0" bIns="0" rtlCol="0" anchor="t"/>
          <a:lstStyle/>
          <a:p>
            <a:pPr indent="0" marL="0">
              <a:lnSpc>
                <a:spcPct val="103000"/>
              </a:lnSpc>
              <a:buNone/>
            </a:pPr>
            <a:r>
              <a:rPr lang="en-US" altLang="en-US" sz="794" b="1" spc="70" kern="0" dirty="0">
                <a:solidFill>
                  <a:srgbClr val="6D6D67"/>
                </a:solidFill>
                <a:latin typeface="Aeonik" pitchFamily="34" charset="0"/>
                <a:ea typeface="Aeonik" pitchFamily="34" charset="-122"/>
                <a:cs typeface="Aeonik" pitchFamily="34" charset="-120"/>
              </a:rPr>
              <a:t>DUE DATE</a:t>
            </a:r>
            <a:endParaRPr lang="en-US" sz="794" dirty="0"/>
          </a:p>
        </p:txBody>
      </p:sp>
      <p:sp>
        <p:nvSpPr>
          <p:cNvPr id="38" name="Text 3-21"/>
          <p:cNvSpPr/>
          <p:nvPr/>
        </p:nvSpPr>
        <p:spPr>
          <a:xfrm>
            <a:off x="1945272" y="5516232"/>
            <a:ext cx="2304288" cy="244831"/>
          </a:xfrm>
          <a:prstGeom prst="rect">
            <a:avLst/>
          </a:prstGeom>
          <a:noFill/>
          <a:ln/>
        </p:spPr>
        <p:txBody>
          <a:bodyPr wrap="square" lIns="0" tIns="0" rIns="0" bIns="0" rtlCol="0" anchor="t"/>
          <a:lstStyle/>
          <a:p>
            <a:pPr indent="0" marL="0">
              <a:lnSpc>
                <a:spcPct val="103000"/>
              </a:lnSpc>
              <a:buNone/>
            </a:pPr>
            <a:r>
              <a:rPr lang="en-US" altLang="en-US" sz="1474" b="1" dirty="0">
                <a:solidFill>
                  <a:srgbClr val="202020"/>
                </a:solidFill>
                <a:latin typeface="Aeonik" pitchFamily="34" charset="0"/>
                <a:ea typeface="Aeonik" pitchFamily="34" charset="-122"/>
                <a:cs typeface="Aeonik" pitchFamily="34" charset="-120"/>
              </a:rPr>
              <a:t>Friday first draft</a:t>
            </a:r>
            <a:endParaRPr lang="en-US" sz="1474" dirty="0"/>
          </a:p>
        </p:txBody>
      </p:sp>
      <p:sp>
        <p:nvSpPr>
          <p:cNvPr id="39" name="Tentative date status"/>
          <p:cNvSpPr/>
          <p:nvPr/>
        </p:nvSpPr>
        <p:spPr>
          <a:xfrm>
            <a:off x="4307167" y="5530634"/>
            <a:ext cx="1447381" cy="208826"/>
          </a:xfrm>
          <a:prstGeom prst="rect">
            <a:avLst/>
          </a:prstGeom>
          <a:solidFill>
            <a:srgbClr val="F5E900"/>
          </a:solidFill>
          <a:ln w="12700">
            <a:solidFill>
              <a:srgbClr val="F5E900">
                <a:alpha val="0"/>
              </a:srgbClr>
            </a:solidFill>
            <a:prstDash val="solid"/>
          </a:ln>
        </p:spPr>
      </p:sp>
      <p:sp>
        <p:nvSpPr>
          <p:cNvPr id="40" name="Text 3-22"/>
          <p:cNvSpPr/>
          <p:nvPr/>
        </p:nvSpPr>
        <p:spPr>
          <a:xfrm>
            <a:off x="4307167" y="5588241"/>
            <a:ext cx="1447381" cy="151219"/>
          </a:xfrm>
          <a:prstGeom prst="rect">
            <a:avLst/>
          </a:prstGeom>
          <a:noFill/>
          <a:ln/>
        </p:spPr>
        <p:txBody>
          <a:bodyPr wrap="square" lIns="0" tIns="0" rIns="0" bIns="0" rtlCol="0" anchor="t"/>
          <a:lstStyle/>
          <a:p>
            <a:pPr algn="ctr" indent="0" marL="0">
              <a:lnSpc>
                <a:spcPct val="103000"/>
              </a:lnSpc>
              <a:buNone/>
            </a:pPr>
            <a:r>
              <a:rPr lang="en-US" altLang="en-US" sz="794" b="1" dirty="0">
                <a:solidFill>
                  <a:srgbClr val="202020"/>
                </a:solidFill>
                <a:latin typeface="Aeonik" pitchFamily="34" charset="0"/>
                <a:ea typeface="Aeonik" pitchFamily="34" charset="-122"/>
                <a:cs typeface="Aeonik" pitchFamily="34" charset="-120"/>
              </a:rPr>
              <a:t>Needs confirmation</a:t>
            </a:r>
            <a:endParaRPr lang="en-US" sz="794" dirty="0"/>
          </a:p>
        </p:txBody>
      </p:sp>
      <p:sp>
        <p:nvSpPr>
          <p:cNvPr id="41" name="Text 3-23"/>
          <p:cNvSpPr/>
          <p:nvPr/>
        </p:nvSpPr>
        <p:spPr>
          <a:xfrm>
            <a:off x="1923669" y="6135510"/>
            <a:ext cx="2340293" cy="216027"/>
          </a:xfrm>
          <a:prstGeom prst="rect">
            <a:avLst/>
          </a:prstGeom>
          <a:noFill/>
          <a:ln/>
        </p:spPr>
        <p:txBody>
          <a:bodyPr wrap="square" lIns="0" tIns="0" rIns="0" bIns="0" rtlCol="0" anchor="t"/>
          <a:lstStyle/>
          <a:p>
            <a:pPr indent="0" marL="0">
              <a:lnSpc>
                <a:spcPct val="103000"/>
              </a:lnSpc>
              <a:buNone/>
            </a:pPr>
            <a:r>
              <a:rPr lang="en-US" altLang="en-US" sz="1247" b="1" dirty="0">
                <a:solidFill>
                  <a:srgbClr val="202020"/>
                </a:solidFill>
                <a:latin typeface="Aeonik" pitchFamily="34" charset="0"/>
                <a:ea typeface="Aeonik" pitchFamily="34" charset="-122"/>
                <a:cs typeface="Aeonik" pitchFamily="34" charset="-120"/>
              </a:rPr>
              <a:t>Pilot approval</a:t>
            </a:r>
            <a:endParaRPr lang="en-US" sz="1247" dirty="0"/>
          </a:p>
        </p:txBody>
      </p:sp>
      <p:sp>
        <p:nvSpPr>
          <p:cNvPr id="42" name="Text 3-24"/>
          <p:cNvSpPr/>
          <p:nvPr/>
        </p:nvSpPr>
        <p:spPr>
          <a:xfrm>
            <a:off x="4321569" y="6157112"/>
            <a:ext cx="1432979" cy="194424"/>
          </a:xfrm>
          <a:prstGeom prst="rect">
            <a:avLst/>
          </a:prstGeom>
          <a:noFill/>
          <a:ln/>
        </p:spPr>
        <p:txBody>
          <a:bodyPr wrap="square" lIns="0" tIns="0" rIns="0" bIns="0" rtlCol="0" anchor="t"/>
          <a:lstStyle/>
          <a:p>
            <a:pPr algn="r" indent="0" marL="0">
              <a:lnSpc>
                <a:spcPct val="103000"/>
              </a:lnSpc>
              <a:buNone/>
            </a:pPr>
            <a:r>
              <a:rPr lang="en-US" altLang="en-US" sz="1134" dirty="0">
                <a:solidFill>
                  <a:srgbClr val="6D6D67"/>
                </a:solidFill>
                <a:latin typeface="Aeonik" pitchFamily="34" charset="0"/>
                <a:ea typeface="Aeonik" pitchFamily="34" charset="-122"/>
                <a:cs typeface="Aeonik" pitchFamily="34" charset="-120"/>
              </a:rPr>
              <a:t>Assign approver</a:t>
            </a:r>
            <a:endParaRPr lang="en-US" sz="1134" dirty="0"/>
          </a:p>
        </p:txBody>
      </p:sp>
      <p:sp>
        <p:nvSpPr>
          <p:cNvPr id="43" name="Text 3-25"/>
          <p:cNvSpPr/>
          <p:nvPr/>
        </p:nvSpPr>
        <p:spPr>
          <a:xfrm>
            <a:off x="6229807" y="3968039"/>
            <a:ext cx="2462708" cy="165621"/>
          </a:xfrm>
          <a:prstGeom prst="rect">
            <a:avLst/>
          </a:prstGeom>
          <a:noFill/>
          <a:ln/>
        </p:spPr>
        <p:txBody>
          <a:bodyPr wrap="square" lIns="0" tIns="0" rIns="0" bIns="0" rtlCol="0" anchor="t"/>
          <a:lstStyle/>
          <a:p>
            <a:pPr indent="0" marL="0">
              <a:lnSpc>
                <a:spcPct val="103000"/>
              </a:lnSpc>
              <a:buNone/>
            </a:pPr>
            <a:r>
              <a:rPr lang="en-US" altLang="en-US" sz="907" b="1" dirty="0">
                <a:solidFill>
                  <a:srgbClr val="6D6D67"/>
                </a:solidFill>
                <a:latin typeface="Aeonik" pitchFamily="34" charset="0"/>
                <a:ea typeface="Aeonik" pitchFamily="34" charset="-122"/>
                <a:cs typeface="Aeonik" pitchFamily="34" charset="-120"/>
              </a:rPr>
              <a:t>00:32 / Leo</a:t>
            </a:r>
            <a:endParaRPr lang="en-US" sz="907" dirty="0"/>
          </a:p>
        </p:txBody>
      </p:sp>
      <p:sp>
        <p:nvSpPr>
          <p:cNvPr id="44" name="Text 3-26"/>
          <p:cNvSpPr/>
          <p:nvPr/>
        </p:nvSpPr>
        <p:spPr>
          <a:xfrm>
            <a:off x="6229807" y="4212869"/>
            <a:ext cx="2462708" cy="396050"/>
          </a:xfrm>
          <a:prstGeom prst="rect">
            <a:avLst/>
          </a:prstGeom>
          <a:noFill/>
          <a:ln/>
        </p:spPr>
        <p:txBody>
          <a:bodyPr wrap="square" lIns="0" tIns="0" rIns="0" bIns="0" rtlCol="0" anchor="t"/>
          <a:lstStyle/>
          <a:p>
            <a:pPr indent="0" marL="0">
              <a:lnSpc>
                <a:spcPct val="103000"/>
              </a:lnSpc>
              <a:buNone/>
            </a:pPr>
            <a:r>
              <a:rPr lang="en-US" altLang="en-US" sz="1134" dirty="0">
                <a:solidFill>
                  <a:srgbClr val="202020"/>
                </a:solidFill>
                <a:latin typeface="Aeonik" pitchFamily="34" charset="0"/>
                <a:ea typeface="Aeonik" pitchFamily="34" charset="-122"/>
                <a:cs typeface="Aeonik" pitchFamily="34" charset="-120"/>
              </a:rPr>
              <a:t>“We agreed to test the new</a:t>
            </a:r>
            <a:endParaRPr lang="en-US" sz="1134" dirty="0"/>
          </a:p>
          <a:p>
            <a:pPr indent="0" marL="0">
              <a:lnSpc>
                <a:spcPct val="103000"/>
              </a:lnSpc>
              <a:buNone/>
            </a:pPr>
            <a:r>
              <a:rPr lang="en-US" altLang="en-US" sz="1134" dirty="0">
                <a:solidFill>
                  <a:srgbClr val="202020"/>
                </a:solidFill>
                <a:latin typeface="Aeonik" pitchFamily="34" charset="0"/>
                <a:ea typeface="Aeonik" pitchFamily="34" charset="-122"/>
                <a:cs typeface="Aeonik" pitchFamily="34" charset="-120"/>
              </a:rPr>
              <a:t>process with one team.”</a:t>
            </a:r>
            <a:endParaRPr lang="en-US" sz="1134" dirty="0"/>
          </a:p>
        </p:txBody>
      </p:sp>
      <p:sp>
        <p:nvSpPr>
          <p:cNvPr id="45" name="Product interface divider"/>
          <p:cNvSpPr/>
          <p:nvPr/>
        </p:nvSpPr>
        <p:spPr>
          <a:xfrm>
            <a:off x="6229807" y="4724133"/>
            <a:ext cx="2469909" cy="0"/>
          </a:xfrm>
          <a:prstGeom prst="line">
            <a:avLst/>
          </a:prstGeom>
          <a:noFill/>
          <a:ln w="7201">
            <a:solidFill>
              <a:srgbClr val="DADAD4"/>
            </a:solidFill>
            <a:prstDash val="solid"/>
          </a:ln>
        </p:spPr>
      </p:sp>
      <p:sp>
        <p:nvSpPr>
          <p:cNvPr id="46" name="Text 3-27"/>
          <p:cNvSpPr/>
          <p:nvPr/>
        </p:nvSpPr>
        <p:spPr>
          <a:xfrm>
            <a:off x="6229807" y="4832147"/>
            <a:ext cx="2462708" cy="165621"/>
          </a:xfrm>
          <a:prstGeom prst="rect">
            <a:avLst/>
          </a:prstGeom>
          <a:noFill/>
          <a:ln/>
        </p:spPr>
        <p:txBody>
          <a:bodyPr wrap="square" lIns="0" tIns="0" rIns="0" bIns="0" rtlCol="0" anchor="t"/>
          <a:lstStyle/>
          <a:p>
            <a:pPr indent="0" marL="0">
              <a:lnSpc>
                <a:spcPct val="103000"/>
              </a:lnSpc>
              <a:buNone/>
            </a:pPr>
            <a:r>
              <a:rPr lang="en-US" altLang="en-US" sz="907" b="1" dirty="0">
                <a:solidFill>
                  <a:srgbClr val="6D6D67"/>
                </a:solidFill>
                <a:latin typeface="Aeonik" pitchFamily="34" charset="0"/>
                <a:ea typeface="Aeonik" pitchFamily="34" charset="-122"/>
                <a:cs typeface="Aeonik" pitchFamily="34" charset="-120"/>
              </a:rPr>
              <a:t>01:14 / Maya</a:t>
            </a:r>
            <a:endParaRPr lang="en-US" sz="907" dirty="0"/>
          </a:p>
        </p:txBody>
      </p:sp>
      <p:sp>
        <p:nvSpPr>
          <p:cNvPr id="47" name="Text 3-28"/>
          <p:cNvSpPr/>
          <p:nvPr/>
        </p:nvSpPr>
        <p:spPr>
          <a:xfrm>
            <a:off x="6229807" y="5069777"/>
            <a:ext cx="2462708" cy="208826"/>
          </a:xfrm>
          <a:prstGeom prst="rect">
            <a:avLst/>
          </a:prstGeom>
          <a:noFill/>
          <a:ln/>
        </p:spPr>
        <p:txBody>
          <a:bodyPr wrap="square" lIns="0" tIns="0" rIns="0" bIns="0" rtlCol="0" anchor="t"/>
          <a:lstStyle/>
          <a:p>
            <a:pPr indent="0" marL="0">
              <a:lnSpc>
                <a:spcPct val="103000"/>
              </a:lnSpc>
              <a:buNone/>
            </a:pPr>
            <a:r>
              <a:rPr lang="en-US" altLang="en-US" sz="1106" dirty="0">
                <a:solidFill>
                  <a:srgbClr val="202020"/>
                </a:solidFill>
                <a:latin typeface="Aeonik" pitchFamily="34" charset="0"/>
                <a:ea typeface="Aeonik" pitchFamily="34" charset="-122"/>
                <a:cs typeface="Aeonik" pitchFamily="34" charset="-120"/>
              </a:rPr>
              <a:t>“I’ll draft the rollout plan.”</a:t>
            </a:r>
            <a:endParaRPr lang="en-US" sz="1106" dirty="0"/>
          </a:p>
        </p:txBody>
      </p:sp>
      <p:sp>
        <p:nvSpPr>
          <p:cNvPr id="48" name="Highlighted source statement"/>
          <p:cNvSpPr/>
          <p:nvPr/>
        </p:nvSpPr>
        <p:spPr>
          <a:xfrm>
            <a:off x="6150597" y="5429821"/>
            <a:ext cx="2664333" cy="792099"/>
          </a:xfrm>
          <a:prstGeom prst="rect">
            <a:avLst/>
          </a:prstGeom>
          <a:solidFill>
            <a:srgbClr val="FFFEE8"/>
          </a:solidFill>
          <a:ln w="12700">
            <a:solidFill>
              <a:srgbClr val="FFFEE8">
                <a:alpha val="0"/>
              </a:srgbClr>
            </a:solidFill>
            <a:prstDash val="solid"/>
          </a:ln>
        </p:spPr>
      </p:sp>
      <p:sp>
        <p:nvSpPr>
          <p:cNvPr id="49" name="Selected source note indicator"/>
          <p:cNvSpPr/>
          <p:nvPr/>
        </p:nvSpPr>
        <p:spPr>
          <a:xfrm>
            <a:off x="6150597" y="5429821"/>
            <a:ext cx="28804" cy="792099"/>
          </a:xfrm>
          <a:prstGeom prst="rect">
            <a:avLst/>
          </a:prstGeom>
          <a:solidFill>
            <a:srgbClr val="F5E900"/>
          </a:solidFill>
          <a:ln w="12700">
            <a:solidFill>
              <a:srgbClr val="F5E900">
                <a:alpha val="0"/>
              </a:srgbClr>
            </a:solidFill>
            <a:prstDash val="solid"/>
          </a:ln>
        </p:spPr>
      </p:sp>
      <p:sp>
        <p:nvSpPr>
          <p:cNvPr id="50" name="Text 3-29"/>
          <p:cNvSpPr/>
          <p:nvPr/>
        </p:nvSpPr>
        <p:spPr>
          <a:xfrm>
            <a:off x="6258611" y="5552237"/>
            <a:ext cx="2448306" cy="158420"/>
          </a:xfrm>
          <a:prstGeom prst="rect">
            <a:avLst/>
          </a:prstGeom>
          <a:noFill/>
          <a:ln/>
        </p:spPr>
        <p:txBody>
          <a:bodyPr wrap="square" lIns="0" tIns="0" rIns="0" bIns="0" rtlCol="0" anchor="t"/>
          <a:lstStyle/>
          <a:p>
            <a:pPr indent="0" marL="0">
              <a:lnSpc>
                <a:spcPct val="103000"/>
              </a:lnSpc>
              <a:buNone/>
            </a:pPr>
            <a:r>
              <a:rPr lang="en-US" altLang="en-US" sz="907" b="1" dirty="0">
                <a:solidFill>
                  <a:srgbClr val="6D6D67"/>
                </a:solidFill>
                <a:latin typeface="Aeonik" pitchFamily="34" charset="0"/>
                <a:ea typeface="Aeonik" pitchFamily="34" charset="-122"/>
                <a:cs typeface="Aeonik" pitchFamily="34" charset="-120"/>
              </a:rPr>
              <a:t>01:26 / Maya</a:t>
            </a:r>
            <a:endParaRPr lang="en-US" sz="907" dirty="0"/>
          </a:p>
        </p:txBody>
      </p:sp>
      <p:sp>
        <p:nvSpPr>
          <p:cNvPr id="51" name="Text 3-30"/>
          <p:cNvSpPr/>
          <p:nvPr/>
        </p:nvSpPr>
        <p:spPr>
          <a:xfrm>
            <a:off x="6258611" y="5811469"/>
            <a:ext cx="2412302" cy="331241"/>
          </a:xfrm>
          <a:prstGeom prst="rect">
            <a:avLst/>
          </a:prstGeom>
          <a:noFill/>
          <a:ln/>
        </p:spPr>
        <p:txBody>
          <a:bodyPr wrap="square" lIns="0" tIns="0" rIns="0" bIns="0" rtlCol="0" anchor="t"/>
          <a:lstStyle/>
          <a:p>
            <a:pPr indent="0" marL="0">
              <a:lnSpc>
                <a:spcPct val="103000"/>
              </a:lnSpc>
              <a:buNone/>
            </a:pPr>
            <a:r>
              <a:rPr lang="en-US" altLang="en-US" sz="1247" b="1" dirty="0">
                <a:solidFill>
                  <a:srgbClr val="202020"/>
                </a:solidFill>
                <a:latin typeface="Aeonik" pitchFamily="34" charset="0"/>
                <a:ea typeface="Aeonik" pitchFamily="34" charset="-122"/>
                <a:cs typeface="Aeonik" pitchFamily="34" charset="-120"/>
              </a:rPr>
              <a:t>“First draft by Friday, maybe?”</a:t>
            </a:r>
            <a:endParaRPr lang="en-US" sz="1247" dirty="0"/>
          </a:p>
        </p:txBody>
      </p:sp>
      <p:sp>
        <p:nvSpPr>
          <p:cNvPr id="52" name="Text 3-31"/>
          <p:cNvSpPr/>
          <p:nvPr/>
        </p:nvSpPr>
        <p:spPr>
          <a:xfrm>
            <a:off x="6229807" y="6337135"/>
            <a:ext cx="2513114" cy="158420"/>
          </a:xfrm>
          <a:prstGeom prst="rect">
            <a:avLst/>
          </a:prstGeom>
          <a:noFill/>
          <a:ln/>
        </p:spPr>
        <p:txBody>
          <a:bodyPr wrap="square" lIns="0" tIns="0" rIns="0" bIns="0" rtlCol="0" anchor="t"/>
          <a:lstStyle/>
          <a:p>
            <a:pPr indent="0" marL="0">
              <a:lnSpc>
                <a:spcPct val="103000"/>
              </a:lnSpc>
              <a:buNone/>
            </a:pPr>
            <a:r>
              <a:rPr lang="en-US" altLang="en-US" sz="794" dirty="0">
                <a:solidFill>
                  <a:srgbClr val="6D6D67"/>
                </a:solidFill>
                <a:latin typeface="Aeonik" pitchFamily="34" charset="0"/>
                <a:ea typeface="Aeonik" pitchFamily="34" charset="-122"/>
                <a:cs typeface="Aeonik" pitchFamily="34" charset="-120"/>
              </a:rPr>
              <a:t>Transcript linked to Due date</a:t>
            </a:r>
            <a:endParaRPr lang="en-US" sz="794" dirty="0"/>
          </a:p>
        </p:txBody>
      </p:sp>
      <p:sp>
        <p:nvSpPr>
          <p:cNvPr id="53" name="Mobile review screen"/>
          <p:cNvSpPr/>
          <p:nvPr/>
        </p:nvSpPr>
        <p:spPr>
          <a:xfrm>
            <a:off x="9546336" y="1865376"/>
            <a:ext cx="2167128" cy="4689887"/>
          </a:xfrm>
          <a:prstGeom prst="rect">
            <a:avLst/>
          </a:prstGeom>
          <a:solidFill>
            <a:srgbClr val="FFFFFF"/>
          </a:solidFill>
          <a:ln w="12700">
            <a:solidFill>
              <a:srgbClr val="FFFFFF">
                <a:alpha val="0"/>
              </a:srgbClr>
            </a:solidFill>
            <a:prstDash val="solid"/>
          </a:ln>
        </p:spPr>
      </p:sp>
      <p:sp>
        <p:nvSpPr>
          <p:cNvPr id="54" name="Mobile brand header"/>
          <p:cNvSpPr/>
          <p:nvPr/>
        </p:nvSpPr>
        <p:spPr>
          <a:xfrm>
            <a:off x="9546336" y="1865376"/>
            <a:ext cx="2167128" cy="622355"/>
          </a:xfrm>
          <a:prstGeom prst="rect">
            <a:avLst/>
          </a:prstGeom>
          <a:solidFill>
            <a:srgbClr val="202020"/>
          </a:solidFill>
          <a:ln w="12700">
            <a:solidFill>
              <a:srgbClr val="202020">
                <a:alpha val="0"/>
              </a:srgbClr>
            </a:solidFill>
            <a:prstDash val="solid"/>
          </a:ln>
        </p:spPr>
      </p:sp>
      <p:sp>
        <p:nvSpPr>
          <p:cNvPr id="55" name="Text 3-32"/>
          <p:cNvSpPr/>
          <p:nvPr/>
        </p:nvSpPr>
        <p:spPr>
          <a:xfrm>
            <a:off x="9685254" y="1959841"/>
            <a:ext cx="450096" cy="122248"/>
          </a:xfrm>
          <a:prstGeom prst="rect">
            <a:avLst/>
          </a:prstGeom>
          <a:noFill/>
          <a:ln/>
        </p:spPr>
        <p:txBody>
          <a:bodyPr wrap="square" lIns="0" tIns="0" rIns="0" bIns="0" rtlCol="0" anchor="t"/>
          <a:lstStyle/>
          <a:p>
            <a:pPr indent="0" marL="0">
              <a:lnSpc>
                <a:spcPct val="103000"/>
              </a:lnSpc>
              <a:buNone/>
            </a:pPr>
            <a:r>
              <a:rPr lang="en-US" altLang="en-US" sz="700" b="1" dirty="0">
                <a:solidFill>
                  <a:srgbClr val="FFFFFF"/>
                </a:solidFill>
                <a:latin typeface="Aeonik" pitchFamily="34" charset="0"/>
                <a:ea typeface="Aeonik" pitchFamily="34" charset="-122"/>
                <a:cs typeface="Aeonik" pitchFamily="34" charset="-120"/>
              </a:rPr>
              <a:t>9:41</a:t>
            </a:r>
            <a:endParaRPr lang="en-US" sz="700" dirty="0"/>
          </a:p>
        </p:txBody>
      </p:sp>
      <p:sp>
        <p:nvSpPr>
          <p:cNvPr id="56" name="Text 3-33"/>
          <p:cNvSpPr/>
          <p:nvPr/>
        </p:nvSpPr>
        <p:spPr>
          <a:xfrm>
            <a:off x="11235584" y="1959841"/>
            <a:ext cx="261167" cy="122248"/>
          </a:xfrm>
          <a:prstGeom prst="rect">
            <a:avLst/>
          </a:prstGeom>
          <a:noFill/>
          <a:ln/>
        </p:spPr>
        <p:txBody>
          <a:bodyPr wrap="square" lIns="0" tIns="0" rIns="0" bIns="0" rtlCol="0" anchor="t"/>
          <a:lstStyle/>
          <a:p>
            <a:pPr algn="r" indent="0" marL="0">
              <a:lnSpc>
                <a:spcPct val="103000"/>
              </a:lnSpc>
              <a:buNone/>
            </a:pPr>
            <a:r>
              <a:rPr lang="en-US" altLang="en-US" sz="613" b="1" dirty="0">
                <a:solidFill>
                  <a:srgbClr val="FFFFFF"/>
                </a:solidFill>
                <a:latin typeface="Aeonik" pitchFamily="34" charset="0"/>
                <a:ea typeface="Aeonik" pitchFamily="34" charset="-122"/>
                <a:cs typeface="Aeonik" pitchFamily="34" charset="-120"/>
              </a:rPr>
              <a:t>5G</a:t>
            </a:r>
            <a:endParaRPr lang="en-US" sz="613" dirty="0"/>
          </a:p>
        </p:txBody>
      </p:sp>
      <p:sp>
        <p:nvSpPr>
          <p:cNvPr id="57" name="Phone battery indicator"/>
          <p:cNvSpPr/>
          <p:nvPr/>
        </p:nvSpPr>
        <p:spPr>
          <a:xfrm>
            <a:off x="11541205" y="1982068"/>
            <a:ext cx="111135" cy="55567"/>
          </a:xfrm>
          <a:prstGeom prst="rect">
            <a:avLst/>
          </a:prstGeom>
          <a:solidFill>
            <a:srgbClr val="FFFFFF"/>
          </a:solidFill>
          <a:ln w="12700">
            <a:solidFill>
              <a:srgbClr val="FFFFFF">
                <a:alpha val="0"/>
              </a:srgbClr>
            </a:solidFill>
            <a:prstDash val="solid"/>
          </a:ln>
        </p:spPr>
      </p:sp>
      <p:pic>
        <p:nvPicPr>
          <p:cNvPr id="58" name="Approved Fieldnote logo lockup" descr="Fieldnote approved square symbol and custom wordmark">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79698" y="2232121"/>
            <a:ext cx="1022440" cy="162277"/>
          </a:xfrm>
          <a:prstGeom prst="rect">
            <a:avLst/>
          </a:prstGeom>
        </p:spPr>
      </p:pic>
      <p:sp>
        <p:nvSpPr>
          <p:cNvPr id="59" name="Text 3-34"/>
          <p:cNvSpPr/>
          <p:nvPr/>
        </p:nvSpPr>
        <p:spPr>
          <a:xfrm>
            <a:off x="11418957" y="2215451"/>
            <a:ext cx="172259" cy="155589"/>
          </a:xfrm>
          <a:prstGeom prst="rect">
            <a:avLst/>
          </a:prstGeom>
          <a:noFill/>
          <a:ln/>
        </p:spPr>
        <p:txBody>
          <a:bodyPr wrap="square" lIns="0" tIns="0" rIns="0" bIns="0" rtlCol="0" anchor="t"/>
          <a:lstStyle/>
          <a:p>
            <a:pPr algn="r" indent="0" marL="0">
              <a:lnSpc>
                <a:spcPct val="103000"/>
              </a:lnSpc>
              <a:buNone/>
            </a:pPr>
            <a:r>
              <a:rPr lang="en-US" altLang="en-US" sz="1006" b="1" dirty="0">
                <a:solidFill>
                  <a:srgbClr val="FFFFFF"/>
                </a:solidFill>
                <a:latin typeface="Aeonik" pitchFamily="34" charset="0"/>
                <a:ea typeface="Aeonik" pitchFamily="34" charset="-122"/>
                <a:cs typeface="Aeonik" pitchFamily="34" charset="-120"/>
              </a:rPr>
              <a:t>···</a:t>
            </a:r>
            <a:endParaRPr lang="en-US" sz="1006" dirty="0"/>
          </a:p>
        </p:txBody>
      </p:sp>
      <p:sp>
        <p:nvSpPr>
          <p:cNvPr id="60" name="Product interface divider"/>
          <p:cNvSpPr/>
          <p:nvPr/>
        </p:nvSpPr>
        <p:spPr>
          <a:xfrm>
            <a:off x="9546336" y="2487731"/>
            <a:ext cx="2167128" cy="0"/>
          </a:xfrm>
          <a:prstGeom prst="line">
            <a:avLst/>
          </a:prstGeom>
          <a:noFill/>
          <a:ln w="5557">
            <a:solidFill>
              <a:srgbClr val="DADAD4"/>
            </a:solidFill>
            <a:prstDash val="solid"/>
          </a:ln>
        </p:spPr>
      </p:sp>
      <p:sp>
        <p:nvSpPr>
          <p:cNvPr id="61" name="Text 3-35"/>
          <p:cNvSpPr/>
          <p:nvPr/>
        </p:nvSpPr>
        <p:spPr>
          <a:xfrm>
            <a:off x="9679698" y="2626649"/>
            <a:ext cx="1878178" cy="161145"/>
          </a:xfrm>
          <a:prstGeom prst="rect">
            <a:avLst/>
          </a:prstGeom>
          <a:noFill/>
          <a:ln/>
        </p:spPr>
        <p:txBody>
          <a:bodyPr wrap="square" lIns="0" tIns="0" rIns="0" bIns="0" rtlCol="0" anchor="t"/>
          <a:lstStyle/>
          <a:p>
            <a:pPr indent="0" marL="0">
              <a:lnSpc>
                <a:spcPct val="103000"/>
              </a:lnSpc>
              <a:buNone/>
            </a:pPr>
            <a:r>
              <a:rPr lang="en-US" altLang="en-US" sz="831" dirty="0">
                <a:solidFill>
                  <a:srgbClr val="6D6D67"/>
                </a:solidFill>
                <a:latin typeface="Aeonik" pitchFamily="34" charset="0"/>
                <a:ea typeface="Aeonik" pitchFamily="34" charset="-122"/>
                <a:cs typeface="Aeonik" pitchFamily="34" charset="-120"/>
              </a:rPr>
              <a:t>‹  Team check-in</a:t>
            </a:r>
            <a:endParaRPr lang="en-US" sz="831" dirty="0"/>
          </a:p>
        </p:txBody>
      </p:sp>
      <p:sp>
        <p:nvSpPr>
          <p:cNvPr id="62" name="Text 3-36"/>
          <p:cNvSpPr/>
          <p:nvPr/>
        </p:nvSpPr>
        <p:spPr>
          <a:xfrm>
            <a:off x="9679698" y="2904486"/>
            <a:ext cx="1900405" cy="288950"/>
          </a:xfrm>
          <a:prstGeom prst="rect">
            <a:avLst/>
          </a:prstGeom>
          <a:noFill/>
          <a:ln/>
        </p:spPr>
        <p:txBody>
          <a:bodyPr wrap="square" lIns="0" tIns="0" rIns="0" bIns="0" rtlCol="0" anchor="t"/>
          <a:lstStyle/>
          <a:p>
            <a:pPr indent="0" marL="0">
              <a:lnSpc>
                <a:spcPct val="103000"/>
              </a:lnSpc>
              <a:buNone/>
            </a:pPr>
            <a:r>
              <a:rPr lang="en-US" altLang="en-US" sz="1575" b="1" spc="-40" kern="0" dirty="0">
                <a:solidFill>
                  <a:srgbClr val="202020"/>
                </a:solidFill>
                <a:latin typeface="Aeonik" pitchFamily="34" charset="0"/>
                <a:ea typeface="Aeonik" pitchFamily="34" charset="-122"/>
                <a:cs typeface="Aeonik" pitchFamily="34" charset="-120"/>
              </a:rPr>
              <a:t>Review due date</a:t>
            </a:r>
            <a:endParaRPr lang="en-US" sz="1575" dirty="0"/>
          </a:p>
        </p:txBody>
      </p:sp>
      <p:sp>
        <p:nvSpPr>
          <p:cNvPr id="63" name="Text 3-37"/>
          <p:cNvSpPr/>
          <p:nvPr/>
        </p:nvSpPr>
        <p:spPr>
          <a:xfrm>
            <a:off x="9679698" y="3249004"/>
            <a:ext cx="1900405" cy="300064"/>
          </a:xfrm>
          <a:prstGeom prst="rect">
            <a:avLst/>
          </a:prstGeom>
          <a:noFill/>
          <a:ln/>
        </p:spPr>
        <p:txBody>
          <a:bodyPr wrap="square" lIns="0" tIns="0" rIns="0" bIns="0" rtlCol="0" anchor="t"/>
          <a:lstStyle/>
          <a:p>
            <a:pPr indent="0" marL="0">
              <a:lnSpc>
                <a:spcPct val="103000"/>
              </a:lnSpc>
              <a:buNone/>
            </a:pPr>
            <a:r>
              <a:rPr lang="en-US" altLang="en-US" sz="875" dirty="0">
                <a:solidFill>
                  <a:srgbClr val="6D6D67"/>
                </a:solidFill>
                <a:latin typeface="Aeonik" pitchFamily="34" charset="0"/>
                <a:ea typeface="Aeonik" pitchFamily="34" charset="-122"/>
                <a:cs typeface="Aeonik" pitchFamily="34" charset="-120"/>
              </a:rPr>
              <a:t>AI flagged a tentative date.</a:t>
            </a:r>
            <a:endParaRPr lang="en-US" sz="875" dirty="0"/>
          </a:p>
          <a:p>
            <a:pPr indent="0" marL="0">
              <a:lnSpc>
                <a:spcPct val="103000"/>
              </a:lnSpc>
              <a:buNone/>
            </a:pPr>
            <a:r>
              <a:rPr lang="en-US" altLang="en-US" sz="875" dirty="0">
                <a:solidFill>
                  <a:srgbClr val="6D6D67"/>
                </a:solidFill>
                <a:latin typeface="Aeonik" pitchFamily="34" charset="0"/>
                <a:ea typeface="Aeonik" pitchFamily="34" charset="-122"/>
                <a:cs typeface="Aeonik" pitchFamily="34" charset="-120"/>
              </a:rPr>
              <a:t>Confirm it with Maya.</a:t>
            </a:r>
            <a:endParaRPr lang="en-US" sz="875" dirty="0"/>
          </a:p>
        </p:txBody>
      </p:sp>
      <p:sp>
        <p:nvSpPr>
          <p:cNvPr id="64" name="Product interface divider"/>
          <p:cNvSpPr/>
          <p:nvPr/>
        </p:nvSpPr>
        <p:spPr>
          <a:xfrm>
            <a:off x="9679698" y="3676873"/>
            <a:ext cx="1900405" cy="0"/>
          </a:xfrm>
          <a:prstGeom prst="line">
            <a:avLst/>
          </a:prstGeom>
          <a:noFill/>
          <a:ln w="5557">
            <a:solidFill>
              <a:srgbClr val="DADAD4"/>
            </a:solidFill>
            <a:prstDash val="solid"/>
          </a:ln>
        </p:spPr>
      </p:sp>
      <p:sp>
        <p:nvSpPr>
          <p:cNvPr id="65" name="Text 3-38"/>
          <p:cNvSpPr/>
          <p:nvPr/>
        </p:nvSpPr>
        <p:spPr>
          <a:xfrm>
            <a:off x="9679698" y="3815791"/>
            <a:ext cx="1900405" cy="127805"/>
          </a:xfrm>
          <a:prstGeom prst="rect">
            <a:avLst/>
          </a:prstGeom>
          <a:noFill/>
          <a:ln/>
        </p:spPr>
        <p:txBody>
          <a:bodyPr wrap="square" lIns="0" tIns="0" rIns="0" bIns="0" rtlCol="0" anchor="t"/>
          <a:lstStyle/>
          <a:p>
            <a:pPr indent="0" marL="0">
              <a:lnSpc>
                <a:spcPct val="103000"/>
              </a:lnSpc>
              <a:buNone/>
            </a:pPr>
            <a:r>
              <a:rPr lang="en-US" altLang="en-US" sz="613" b="1" spc="80" kern="0" dirty="0">
                <a:solidFill>
                  <a:srgbClr val="6D6D67"/>
                </a:solidFill>
                <a:latin typeface="Aeonik" pitchFamily="34" charset="0"/>
                <a:ea typeface="Aeonik" pitchFamily="34" charset="-122"/>
                <a:cs typeface="Aeonik" pitchFamily="34" charset="-120"/>
              </a:rPr>
              <a:t>AI-SUGGESTED DATE</a:t>
            </a:r>
            <a:endParaRPr lang="en-US" sz="613" dirty="0"/>
          </a:p>
        </p:txBody>
      </p:sp>
      <p:sp>
        <p:nvSpPr>
          <p:cNvPr id="66" name="Text 3-39"/>
          <p:cNvSpPr/>
          <p:nvPr/>
        </p:nvSpPr>
        <p:spPr>
          <a:xfrm>
            <a:off x="9679698" y="4026947"/>
            <a:ext cx="1900405" cy="222270"/>
          </a:xfrm>
          <a:prstGeom prst="rect">
            <a:avLst/>
          </a:prstGeom>
          <a:noFill/>
          <a:ln/>
        </p:spPr>
        <p:txBody>
          <a:bodyPr wrap="square" lIns="0" tIns="0" rIns="0" bIns="0" rtlCol="0" anchor="t"/>
          <a:lstStyle/>
          <a:p>
            <a:pPr indent="0" marL="0">
              <a:lnSpc>
                <a:spcPct val="103000"/>
              </a:lnSpc>
              <a:buNone/>
            </a:pPr>
            <a:r>
              <a:rPr lang="en-US" altLang="en-US" sz="1269" b="1" dirty="0">
                <a:solidFill>
                  <a:srgbClr val="202020"/>
                </a:solidFill>
                <a:latin typeface="Aeonik" pitchFamily="34" charset="0"/>
                <a:ea typeface="Aeonik" pitchFamily="34" charset="-122"/>
                <a:cs typeface="Aeonik" pitchFamily="34" charset="-120"/>
              </a:rPr>
              <a:t>Friday first draft</a:t>
            </a:r>
            <a:endParaRPr lang="en-US" sz="1269" dirty="0"/>
          </a:p>
        </p:txBody>
      </p:sp>
      <p:sp>
        <p:nvSpPr>
          <p:cNvPr id="67" name="Mobile unresolved date status"/>
          <p:cNvSpPr/>
          <p:nvPr/>
        </p:nvSpPr>
        <p:spPr>
          <a:xfrm>
            <a:off x="9679698" y="4332568"/>
            <a:ext cx="1189142" cy="177816"/>
          </a:xfrm>
          <a:prstGeom prst="rect">
            <a:avLst/>
          </a:prstGeom>
          <a:solidFill>
            <a:srgbClr val="F5E900"/>
          </a:solidFill>
          <a:ln w="12700">
            <a:solidFill>
              <a:srgbClr val="F5E900">
                <a:alpha val="0"/>
              </a:srgbClr>
            </a:solidFill>
            <a:prstDash val="solid"/>
          </a:ln>
        </p:spPr>
      </p:sp>
      <p:sp>
        <p:nvSpPr>
          <p:cNvPr id="68" name="Text 3-40"/>
          <p:cNvSpPr/>
          <p:nvPr/>
        </p:nvSpPr>
        <p:spPr>
          <a:xfrm>
            <a:off x="9679698" y="4382579"/>
            <a:ext cx="1189142" cy="122248"/>
          </a:xfrm>
          <a:prstGeom prst="rect">
            <a:avLst/>
          </a:prstGeom>
          <a:noFill/>
          <a:ln/>
        </p:spPr>
        <p:txBody>
          <a:bodyPr wrap="square" lIns="0" tIns="0" rIns="0" bIns="0" rtlCol="0" anchor="t"/>
          <a:lstStyle/>
          <a:p>
            <a:pPr algn="ctr" indent="0" marL="0">
              <a:lnSpc>
                <a:spcPct val="103000"/>
              </a:lnSpc>
              <a:buNone/>
            </a:pPr>
            <a:r>
              <a:rPr lang="en-US" altLang="en-US" sz="656" b="1" dirty="0">
                <a:solidFill>
                  <a:srgbClr val="202020"/>
                </a:solidFill>
                <a:latin typeface="Aeonik" pitchFamily="34" charset="0"/>
                <a:ea typeface="Aeonik" pitchFamily="34" charset="-122"/>
                <a:cs typeface="Aeonik" pitchFamily="34" charset="-120"/>
              </a:rPr>
              <a:t>Needs confirmation</a:t>
            </a:r>
            <a:endParaRPr lang="en-US" sz="656" dirty="0"/>
          </a:p>
        </p:txBody>
      </p:sp>
      <p:sp>
        <p:nvSpPr>
          <p:cNvPr id="69" name="Mobile source quotation"/>
          <p:cNvSpPr/>
          <p:nvPr/>
        </p:nvSpPr>
        <p:spPr>
          <a:xfrm>
            <a:off x="9679698" y="4693756"/>
            <a:ext cx="1900405" cy="666809"/>
          </a:xfrm>
          <a:prstGeom prst="rect">
            <a:avLst/>
          </a:prstGeom>
          <a:solidFill>
            <a:srgbClr val="F6F6F2"/>
          </a:solidFill>
          <a:ln w="12700">
            <a:solidFill>
              <a:srgbClr val="F6F6F2">
                <a:alpha val="0"/>
              </a:srgbClr>
            </a:solidFill>
            <a:prstDash val="solid"/>
          </a:ln>
        </p:spPr>
      </p:sp>
      <p:sp>
        <p:nvSpPr>
          <p:cNvPr id="70" name="Text 3-41"/>
          <p:cNvSpPr/>
          <p:nvPr/>
        </p:nvSpPr>
        <p:spPr>
          <a:xfrm>
            <a:off x="9779719" y="4799334"/>
            <a:ext cx="1694805" cy="111135"/>
          </a:xfrm>
          <a:prstGeom prst="rect">
            <a:avLst/>
          </a:prstGeom>
          <a:noFill/>
          <a:ln/>
        </p:spPr>
        <p:txBody>
          <a:bodyPr wrap="square" lIns="0" tIns="0" rIns="0" bIns="0" rtlCol="0" anchor="t"/>
          <a:lstStyle/>
          <a:p>
            <a:pPr indent="0" marL="0">
              <a:lnSpc>
                <a:spcPct val="103000"/>
              </a:lnSpc>
              <a:buNone/>
            </a:pPr>
            <a:r>
              <a:rPr lang="en-US" altLang="en-US" sz="591" b="1" spc="40" kern="0" dirty="0">
                <a:solidFill>
                  <a:srgbClr val="6D6D67"/>
                </a:solidFill>
                <a:latin typeface="Aeonik" pitchFamily="34" charset="0"/>
                <a:ea typeface="Aeonik" pitchFamily="34" charset="-122"/>
                <a:cs typeface="Aeonik" pitchFamily="34" charset="-120"/>
              </a:rPr>
              <a:t>TRANSCRIPT / MAYA · 01:26</a:t>
            </a:r>
            <a:endParaRPr lang="en-US" sz="591" dirty="0"/>
          </a:p>
        </p:txBody>
      </p:sp>
      <p:sp>
        <p:nvSpPr>
          <p:cNvPr id="71" name="Text 3-42"/>
          <p:cNvSpPr/>
          <p:nvPr/>
        </p:nvSpPr>
        <p:spPr>
          <a:xfrm>
            <a:off x="9779719" y="4982706"/>
            <a:ext cx="1694805" cy="344518"/>
          </a:xfrm>
          <a:prstGeom prst="rect">
            <a:avLst/>
          </a:prstGeom>
          <a:noFill/>
          <a:ln/>
        </p:spPr>
        <p:txBody>
          <a:bodyPr wrap="square" lIns="0" tIns="0" rIns="0" bIns="0" rtlCol="0" anchor="t"/>
          <a:lstStyle/>
          <a:p>
            <a:pPr indent="0" marL="0">
              <a:lnSpc>
                <a:spcPct val="103000"/>
              </a:lnSpc>
              <a:buNone/>
            </a:pPr>
            <a:r>
              <a:rPr lang="en-US" altLang="en-US" sz="1006" b="1" dirty="0">
                <a:solidFill>
                  <a:srgbClr val="202020"/>
                </a:solidFill>
                <a:latin typeface="Aeonik" pitchFamily="34" charset="0"/>
                <a:ea typeface="Aeonik" pitchFamily="34" charset="-122"/>
                <a:cs typeface="Aeonik" pitchFamily="34" charset="-120"/>
              </a:rPr>
              <a:t>“First draft by</a:t>
            </a:r>
            <a:endParaRPr lang="en-US" sz="1006" dirty="0"/>
          </a:p>
          <a:p>
            <a:pPr indent="0" marL="0">
              <a:lnSpc>
                <a:spcPct val="103000"/>
              </a:lnSpc>
              <a:buNone/>
            </a:pPr>
            <a:r>
              <a:rPr lang="en-US" altLang="en-US" sz="1006" b="1" dirty="0">
                <a:solidFill>
                  <a:srgbClr val="202020"/>
                </a:solidFill>
                <a:latin typeface="Aeonik" pitchFamily="34" charset="0"/>
                <a:ea typeface="Aeonik" pitchFamily="34" charset="-122"/>
                <a:cs typeface="Aeonik" pitchFamily="34" charset="-120"/>
              </a:rPr>
              <a:t>Friday, maybe?”</a:t>
            </a:r>
            <a:endParaRPr lang="en-US" sz="1006" dirty="0"/>
          </a:p>
        </p:txBody>
      </p:sp>
      <p:sp>
        <p:nvSpPr>
          <p:cNvPr id="72" name="Text 3-43"/>
          <p:cNvSpPr/>
          <p:nvPr/>
        </p:nvSpPr>
        <p:spPr>
          <a:xfrm>
            <a:off x="9679698" y="5527267"/>
            <a:ext cx="1900405" cy="177816"/>
          </a:xfrm>
          <a:prstGeom prst="rect">
            <a:avLst/>
          </a:prstGeom>
          <a:noFill/>
          <a:ln/>
        </p:spPr>
        <p:txBody>
          <a:bodyPr wrap="square" lIns="0" tIns="0" rIns="0" bIns="0" rtlCol="0" anchor="t"/>
          <a:lstStyle/>
          <a:p>
            <a:pPr indent="0" marL="0">
              <a:lnSpc>
                <a:spcPct val="103000"/>
              </a:lnSpc>
              <a:buNone/>
            </a:pPr>
            <a:r>
              <a:rPr lang="en-US" altLang="en-US" sz="831" dirty="0">
                <a:solidFill>
                  <a:srgbClr val="202020"/>
                </a:solidFill>
                <a:latin typeface="Aeonik" pitchFamily="34" charset="0"/>
                <a:ea typeface="Aeonik" pitchFamily="34" charset="-122"/>
                <a:cs typeface="Aeonik" pitchFamily="34" charset="-120"/>
              </a:rPr>
              <a:t>Has Maya confirmed Friday?</a:t>
            </a:r>
            <a:endParaRPr lang="en-US" sz="831" dirty="0"/>
          </a:p>
        </p:txBody>
      </p:sp>
      <p:sp>
        <p:nvSpPr>
          <p:cNvPr id="73" name="Confirm date action"/>
          <p:cNvSpPr/>
          <p:nvPr/>
        </p:nvSpPr>
        <p:spPr>
          <a:xfrm>
            <a:off x="9679698" y="5810660"/>
            <a:ext cx="1900405" cy="283394"/>
          </a:xfrm>
          <a:prstGeom prst="rect">
            <a:avLst/>
          </a:prstGeom>
          <a:solidFill>
            <a:srgbClr val="202020"/>
          </a:solidFill>
          <a:ln w="12700">
            <a:solidFill>
              <a:srgbClr val="202020">
                <a:alpha val="0"/>
              </a:srgbClr>
            </a:solidFill>
            <a:prstDash val="solid"/>
          </a:ln>
        </p:spPr>
      </p:sp>
      <p:sp>
        <p:nvSpPr>
          <p:cNvPr id="74" name="Text 3-44"/>
          <p:cNvSpPr/>
          <p:nvPr/>
        </p:nvSpPr>
        <p:spPr>
          <a:xfrm>
            <a:off x="9679698" y="5899568"/>
            <a:ext cx="1900405" cy="150032"/>
          </a:xfrm>
          <a:prstGeom prst="rect">
            <a:avLst/>
          </a:prstGeom>
          <a:noFill/>
          <a:ln/>
        </p:spPr>
        <p:txBody>
          <a:bodyPr wrap="square" lIns="0" tIns="0" rIns="0" bIns="0" rtlCol="0" anchor="t"/>
          <a:lstStyle/>
          <a:p>
            <a:pPr algn="ctr" indent="0" marL="0">
              <a:lnSpc>
                <a:spcPct val="103000"/>
              </a:lnSpc>
              <a:buNone/>
            </a:pPr>
            <a:r>
              <a:rPr lang="en-US" altLang="en-US" sz="875" b="1" dirty="0">
                <a:solidFill>
                  <a:srgbClr val="FFFFFF"/>
                </a:solidFill>
                <a:latin typeface="Aeonik" pitchFamily="34" charset="0"/>
                <a:ea typeface="Aeonik" pitchFamily="34" charset="-122"/>
                <a:cs typeface="Aeonik" pitchFamily="34" charset="-120"/>
              </a:rPr>
              <a:t>Confirm date</a:t>
            </a:r>
            <a:endParaRPr lang="en-US" sz="875" dirty="0"/>
          </a:p>
        </p:txBody>
      </p:sp>
      <p:sp>
        <p:nvSpPr>
          <p:cNvPr id="75" name="Text 3-45"/>
          <p:cNvSpPr/>
          <p:nvPr/>
        </p:nvSpPr>
        <p:spPr>
          <a:xfrm>
            <a:off x="9679698" y="6210745"/>
            <a:ext cx="1900405" cy="155589"/>
          </a:xfrm>
          <a:prstGeom prst="rect">
            <a:avLst/>
          </a:prstGeom>
          <a:noFill/>
          <a:ln/>
        </p:spPr>
        <p:txBody>
          <a:bodyPr wrap="square" lIns="0" tIns="0" rIns="0" bIns="0" rtlCol="0" anchor="t"/>
          <a:lstStyle/>
          <a:p>
            <a:pPr algn="ctr" indent="0" marL="0">
              <a:lnSpc>
                <a:spcPct val="103000"/>
              </a:lnSpc>
              <a:buNone/>
            </a:pPr>
            <a:r>
              <a:rPr lang="en-US" altLang="en-US" sz="831" b="1" dirty="0">
                <a:solidFill>
                  <a:srgbClr val="202020"/>
                </a:solidFill>
                <a:latin typeface="Aeonik" pitchFamily="34" charset="0"/>
                <a:ea typeface="Aeonik" pitchFamily="34" charset="-122"/>
                <a:cs typeface="Aeonik" pitchFamily="34" charset="-120"/>
              </a:rPr>
              <a:t>Keep open</a:t>
            </a:r>
            <a:endParaRPr lang="en-US" sz="831" dirty="0"/>
          </a:p>
        </p:txBody>
      </p:sp>
      <p:sp>
        <p:nvSpPr>
          <p:cNvPr id="76" name="Text 3-46"/>
          <p:cNvSpPr/>
          <p:nvPr/>
        </p:nvSpPr>
        <p:spPr>
          <a:xfrm>
            <a:off x="411480" y="1609344"/>
            <a:ext cx="8138160" cy="173736"/>
          </a:xfrm>
          <a:prstGeom prst="rect">
            <a:avLst/>
          </a:prstGeom>
          <a:noFill/>
          <a:ln/>
        </p:spPr>
        <p:txBody>
          <a:bodyPr wrap="square" lIns="0" tIns="0" rIns="0" bIns="0" rtlCol="0" anchor="t"/>
          <a:lstStyle/>
          <a:p>
            <a:pPr indent="0" marL="0">
              <a:lnSpc>
                <a:spcPct val="100000"/>
              </a:lnSpc>
              <a:buNone/>
            </a:pPr>
            <a:r>
              <a:rPr lang="en-US" altLang="en-US" sz="1000" b="1" spc="40" kern="0" dirty="0">
                <a:solidFill>
                  <a:srgbClr val="B8B8B2"/>
                </a:solidFill>
                <a:latin typeface="Aeonik" pitchFamily="34" charset="0"/>
                <a:ea typeface="Aeonik" pitchFamily="34" charset="-122"/>
                <a:cs typeface="Aeonik" pitchFamily="34" charset="-120"/>
              </a:rPr>
              <a:t>DESKTOP / AI RECAP + TRANSCRIPT</a:t>
            </a:r>
            <a:endParaRPr lang="en-US" sz="1000" dirty="0"/>
          </a:p>
        </p:txBody>
      </p:sp>
      <p:sp>
        <p:nvSpPr>
          <p:cNvPr id="77" name="Text 3-47"/>
          <p:cNvSpPr/>
          <p:nvPr/>
        </p:nvSpPr>
        <p:spPr>
          <a:xfrm>
            <a:off x="9546336" y="1609344"/>
            <a:ext cx="2176272" cy="173736"/>
          </a:xfrm>
          <a:prstGeom prst="rect">
            <a:avLst/>
          </a:prstGeom>
          <a:noFill/>
          <a:ln/>
        </p:spPr>
        <p:txBody>
          <a:bodyPr wrap="square" lIns="0" tIns="0" rIns="0" bIns="0" rtlCol="0" anchor="t"/>
          <a:lstStyle/>
          <a:p>
            <a:pPr indent="0" marL="0">
              <a:lnSpc>
                <a:spcPct val="100000"/>
              </a:lnSpc>
              <a:buNone/>
            </a:pPr>
            <a:r>
              <a:rPr lang="en-US" altLang="en-US" sz="1000" b="1" spc="30" kern="0" dirty="0">
                <a:solidFill>
                  <a:srgbClr val="B8B8B2"/>
                </a:solidFill>
                <a:latin typeface="Aeonik" pitchFamily="34" charset="0"/>
                <a:ea typeface="Aeonik" pitchFamily="34" charset="-122"/>
                <a:cs typeface="Aeonik" pitchFamily="34" charset="-120"/>
              </a:rPr>
              <a:t>PHONE / REVIEW</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5E900"/>
        </a:solidFill>
      </p:bgPr>
    </p:bg>
    <p:spTree>
      <p:nvGrpSpPr>
        <p:cNvPr id="1" name=""/>
        <p:cNvGrpSpPr/>
        <p:nvPr/>
      </p:nvGrpSpPr>
      <p:grpSpPr>
        <a:xfrm>
          <a:off x="0" y="0"/>
          <a:ext cx="0" cy="0"/>
          <a:chOff x="0" y="0"/>
          <a:chExt cx="0" cy="0"/>
        </a:xfrm>
      </p:grpSpPr>
      <p:sp>
        <p:nvSpPr>
          <p:cNvPr id="2" name="Workflow brand grid / vertical"/>
          <p:cNvSpPr/>
          <p:nvPr/>
        </p:nvSpPr>
        <p:spPr>
          <a:xfrm>
            <a:off x="320040" y="0"/>
            <a:ext cx="0" cy="6858000"/>
          </a:xfrm>
          <a:prstGeom prst="line">
            <a:avLst/>
          </a:prstGeom>
          <a:noFill/>
          <a:ln w="6350">
            <a:solidFill>
              <a:srgbClr val="080808">
                <a:alpha val="15000"/>
              </a:srgbClr>
            </a:solidFill>
            <a:prstDash val="solid"/>
          </a:ln>
        </p:spPr>
      </p:sp>
      <p:sp>
        <p:nvSpPr>
          <p:cNvPr id="3" name="Workflow brand grid / vertical"/>
          <p:cNvSpPr/>
          <p:nvPr/>
        </p:nvSpPr>
        <p:spPr>
          <a:xfrm>
            <a:off x="896112" y="0"/>
            <a:ext cx="0" cy="6858000"/>
          </a:xfrm>
          <a:prstGeom prst="line">
            <a:avLst/>
          </a:prstGeom>
          <a:noFill/>
          <a:ln w="6350">
            <a:solidFill>
              <a:srgbClr val="080808">
                <a:alpha val="15000"/>
              </a:srgbClr>
            </a:solidFill>
            <a:prstDash val="solid"/>
          </a:ln>
        </p:spPr>
      </p:sp>
      <p:sp>
        <p:nvSpPr>
          <p:cNvPr id="4" name="Workflow brand grid / vertical"/>
          <p:cNvSpPr/>
          <p:nvPr/>
        </p:nvSpPr>
        <p:spPr>
          <a:xfrm>
            <a:off x="1472184" y="0"/>
            <a:ext cx="0" cy="6858000"/>
          </a:xfrm>
          <a:prstGeom prst="line">
            <a:avLst/>
          </a:prstGeom>
          <a:noFill/>
          <a:ln w="6350">
            <a:solidFill>
              <a:srgbClr val="080808">
                <a:alpha val="15000"/>
              </a:srgbClr>
            </a:solidFill>
            <a:prstDash val="solid"/>
          </a:ln>
        </p:spPr>
      </p:sp>
      <p:sp>
        <p:nvSpPr>
          <p:cNvPr id="5" name="Workflow brand grid / vertical"/>
          <p:cNvSpPr/>
          <p:nvPr/>
        </p:nvSpPr>
        <p:spPr>
          <a:xfrm>
            <a:off x="2048256" y="0"/>
            <a:ext cx="0" cy="6858000"/>
          </a:xfrm>
          <a:prstGeom prst="line">
            <a:avLst/>
          </a:prstGeom>
          <a:noFill/>
          <a:ln w="6350">
            <a:solidFill>
              <a:srgbClr val="080808">
                <a:alpha val="15000"/>
              </a:srgbClr>
            </a:solidFill>
            <a:prstDash val="solid"/>
          </a:ln>
        </p:spPr>
      </p:sp>
      <p:sp>
        <p:nvSpPr>
          <p:cNvPr id="6" name="Workflow brand grid / vertical"/>
          <p:cNvSpPr/>
          <p:nvPr/>
        </p:nvSpPr>
        <p:spPr>
          <a:xfrm>
            <a:off x="2624328" y="0"/>
            <a:ext cx="0" cy="6858000"/>
          </a:xfrm>
          <a:prstGeom prst="line">
            <a:avLst/>
          </a:prstGeom>
          <a:noFill/>
          <a:ln w="6350">
            <a:solidFill>
              <a:srgbClr val="080808">
                <a:alpha val="15000"/>
              </a:srgbClr>
            </a:solidFill>
            <a:prstDash val="solid"/>
          </a:ln>
        </p:spPr>
      </p:sp>
      <p:sp>
        <p:nvSpPr>
          <p:cNvPr id="7" name="Workflow brand grid / vertical"/>
          <p:cNvSpPr/>
          <p:nvPr/>
        </p:nvSpPr>
        <p:spPr>
          <a:xfrm>
            <a:off x="3200400" y="0"/>
            <a:ext cx="0" cy="6858000"/>
          </a:xfrm>
          <a:prstGeom prst="line">
            <a:avLst/>
          </a:prstGeom>
          <a:noFill/>
          <a:ln w="6350">
            <a:solidFill>
              <a:srgbClr val="080808">
                <a:alpha val="15000"/>
              </a:srgbClr>
            </a:solidFill>
            <a:prstDash val="solid"/>
          </a:ln>
        </p:spPr>
      </p:sp>
      <p:sp>
        <p:nvSpPr>
          <p:cNvPr id="8" name="Workflow brand grid / horizontal"/>
          <p:cNvSpPr/>
          <p:nvPr/>
        </p:nvSpPr>
        <p:spPr>
          <a:xfrm>
            <a:off x="0" y="18288"/>
            <a:ext cx="3200400" cy="0"/>
          </a:xfrm>
          <a:prstGeom prst="line">
            <a:avLst/>
          </a:prstGeom>
          <a:noFill/>
          <a:ln w="6350">
            <a:solidFill>
              <a:srgbClr val="080808">
                <a:alpha val="15000"/>
              </a:srgbClr>
            </a:solidFill>
            <a:prstDash val="solid"/>
          </a:ln>
        </p:spPr>
      </p:sp>
      <p:sp>
        <p:nvSpPr>
          <p:cNvPr id="9" name="Workflow brand grid / horizontal"/>
          <p:cNvSpPr/>
          <p:nvPr/>
        </p:nvSpPr>
        <p:spPr>
          <a:xfrm>
            <a:off x="0" y="594360"/>
            <a:ext cx="3200400" cy="0"/>
          </a:xfrm>
          <a:prstGeom prst="line">
            <a:avLst/>
          </a:prstGeom>
          <a:noFill/>
          <a:ln w="6350">
            <a:solidFill>
              <a:srgbClr val="080808">
                <a:alpha val="15000"/>
              </a:srgbClr>
            </a:solidFill>
            <a:prstDash val="solid"/>
          </a:ln>
        </p:spPr>
      </p:sp>
      <p:sp>
        <p:nvSpPr>
          <p:cNvPr id="10" name="Workflow brand grid / horizontal"/>
          <p:cNvSpPr/>
          <p:nvPr/>
        </p:nvSpPr>
        <p:spPr>
          <a:xfrm>
            <a:off x="0" y="1170432"/>
            <a:ext cx="3200400" cy="0"/>
          </a:xfrm>
          <a:prstGeom prst="line">
            <a:avLst/>
          </a:prstGeom>
          <a:noFill/>
          <a:ln w="6350">
            <a:solidFill>
              <a:srgbClr val="080808">
                <a:alpha val="15000"/>
              </a:srgbClr>
            </a:solidFill>
            <a:prstDash val="solid"/>
          </a:ln>
        </p:spPr>
      </p:sp>
      <p:sp>
        <p:nvSpPr>
          <p:cNvPr id="11" name="Workflow brand grid / horizontal"/>
          <p:cNvSpPr/>
          <p:nvPr/>
        </p:nvSpPr>
        <p:spPr>
          <a:xfrm>
            <a:off x="0" y="1746504"/>
            <a:ext cx="3200400" cy="0"/>
          </a:xfrm>
          <a:prstGeom prst="line">
            <a:avLst/>
          </a:prstGeom>
          <a:noFill/>
          <a:ln w="6350">
            <a:solidFill>
              <a:srgbClr val="080808">
                <a:alpha val="15000"/>
              </a:srgbClr>
            </a:solidFill>
            <a:prstDash val="solid"/>
          </a:ln>
        </p:spPr>
      </p:sp>
      <p:sp>
        <p:nvSpPr>
          <p:cNvPr id="12" name="Workflow brand grid / horizontal"/>
          <p:cNvSpPr/>
          <p:nvPr/>
        </p:nvSpPr>
        <p:spPr>
          <a:xfrm>
            <a:off x="0" y="2322576"/>
            <a:ext cx="3200400" cy="0"/>
          </a:xfrm>
          <a:prstGeom prst="line">
            <a:avLst/>
          </a:prstGeom>
          <a:noFill/>
          <a:ln w="6350">
            <a:solidFill>
              <a:srgbClr val="080808">
                <a:alpha val="15000"/>
              </a:srgbClr>
            </a:solidFill>
            <a:prstDash val="solid"/>
          </a:ln>
        </p:spPr>
      </p:sp>
      <p:sp>
        <p:nvSpPr>
          <p:cNvPr id="13" name="Workflow brand grid / horizontal"/>
          <p:cNvSpPr/>
          <p:nvPr/>
        </p:nvSpPr>
        <p:spPr>
          <a:xfrm>
            <a:off x="0" y="2898648"/>
            <a:ext cx="3200400" cy="0"/>
          </a:xfrm>
          <a:prstGeom prst="line">
            <a:avLst/>
          </a:prstGeom>
          <a:noFill/>
          <a:ln w="6350">
            <a:solidFill>
              <a:srgbClr val="080808">
                <a:alpha val="15000"/>
              </a:srgbClr>
            </a:solidFill>
            <a:prstDash val="solid"/>
          </a:ln>
        </p:spPr>
      </p:sp>
      <p:sp>
        <p:nvSpPr>
          <p:cNvPr id="14" name="Workflow brand grid / horizontal"/>
          <p:cNvSpPr/>
          <p:nvPr/>
        </p:nvSpPr>
        <p:spPr>
          <a:xfrm>
            <a:off x="0" y="3474720"/>
            <a:ext cx="3200400" cy="0"/>
          </a:xfrm>
          <a:prstGeom prst="line">
            <a:avLst/>
          </a:prstGeom>
          <a:noFill/>
          <a:ln w="6350">
            <a:solidFill>
              <a:srgbClr val="080808">
                <a:alpha val="15000"/>
              </a:srgbClr>
            </a:solidFill>
            <a:prstDash val="solid"/>
          </a:ln>
        </p:spPr>
      </p:sp>
      <p:sp>
        <p:nvSpPr>
          <p:cNvPr id="15" name="Workflow brand grid / horizontal"/>
          <p:cNvSpPr/>
          <p:nvPr/>
        </p:nvSpPr>
        <p:spPr>
          <a:xfrm>
            <a:off x="0" y="4050792"/>
            <a:ext cx="3200400" cy="0"/>
          </a:xfrm>
          <a:prstGeom prst="line">
            <a:avLst/>
          </a:prstGeom>
          <a:noFill/>
          <a:ln w="6350">
            <a:solidFill>
              <a:srgbClr val="080808">
                <a:alpha val="15000"/>
              </a:srgbClr>
            </a:solidFill>
            <a:prstDash val="solid"/>
          </a:ln>
        </p:spPr>
      </p:sp>
      <p:sp>
        <p:nvSpPr>
          <p:cNvPr id="16" name="Workflow brand grid / horizontal"/>
          <p:cNvSpPr/>
          <p:nvPr/>
        </p:nvSpPr>
        <p:spPr>
          <a:xfrm>
            <a:off x="0" y="4626864"/>
            <a:ext cx="3200400" cy="0"/>
          </a:xfrm>
          <a:prstGeom prst="line">
            <a:avLst/>
          </a:prstGeom>
          <a:noFill/>
          <a:ln w="6350">
            <a:solidFill>
              <a:srgbClr val="080808">
                <a:alpha val="15000"/>
              </a:srgbClr>
            </a:solidFill>
            <a:prstDash val="solid"/>
          </a:ln>
        </p:spPr>
      </p:sp>
      <p:sp>
        <p:nvSpPr>
          <p:cNvPr id="17" name="Workflow brand grid / horizontal"/>
          <p:cNvSpPr/>
          <p:nvPr/>
        </p:nvSpPr>
        <p:spPr>
          <a:xfrm>
            <a:off x="0" y="5202936"/>
            <a:ext cx="3200400" cy="0"/>
          </a:xfrm>
          <a:prstGeom prst="line">
            <a:avLst/>
          </a:prstGeom>
          <a:noFill/>
          <a:ln w="6350">
            <a:solidFill>
              <a:srgbClr val="080808">
                <a:alpha val="15000"/>
              </a:srgbClr>
            </a:solidFill>
            <a:prstDash val="solid"/>
          </a:ln>
        </p:spPr>
      </p:sp>
      <p:sp>
        <p:nvSpPr>
          <p:cNvPr id="18" name="Workflow brand grid / horizontal"/>
          <p:cNvSpPr/>
          <p:nvPr/>
        </p:nvSpPr>
        <p:spPr>
          <a:xfrm>
            <a:off x="0" y="5779008"/>
            <a:ext cx="3200400" cy="0"/>
          </a:xfrm>
          <a:prstGeom prst="line">
            <a:avLst/>
          </a:prstGeom>
          <a:noFill/>
          <a:ln w="6350">
            <a:solidFill>
              <a:srgbClr val="080808">
                <a:alpha val="15000"/>
              </a:srgbClr>
            </a:solidFill>
            <a:prstDash val="solid"/>
          </a:ln>
        </p:spPr>
      </p:sp>
      <p:sp>
        <p:nvSpPr>
          <p:cNvPr id="19" name="Workflow brand grid / horizontal"/>
          <p:cNvSpPr/>
          <p:nvPr/>
        </p:nvSpPr>
        <p:spPr>
          <a:xfrm>
            <a:off x="0" y="6355080"/>
            <a:ext cx="3200400" cy="0"/>
          </a:xfrm>
          <a:prstGeom prst="line">
            <a:avLst/>
          </a:prstGeom>
          <a:noFill/>
          <a:ln w="6350">
            <a:solidFill>
              <a:srgbClr val="080808">
                <a:alpha val="15000"/>
              </a:srgbClr>
            </a:solidFill>
            <a:prstDash val="solid"/>
          </a:ln>
        </p:spPr>
      </p:sp>
      <p:sp>
        <p:nvSpPr>
          <p:cNvPr id="20" name="Text 4-1"/>
          <p:cNvSpPr/>
          <p:nvPr/>
        </p:nvSpPr>
        <p:spPr>
          <a:xfrm>
            <a:off x="411480" y="320040"/>
            <a:ext cx="1078992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FIELDNOTE / FROM MEETING TO NEXT STEPS</a:t>
            </a:r>
            <a:endParaRPr lang="en-US" sz="1150" dirty="0"/>
          </a:p>
        </p:txBody>
      </p:sp>
      <p:sp>
        <p:nvSpPr>
          <p:cNvPr id="21" name="Text 4-2"/>
          <p:cNvSpPr/>
          <p:nvPr/>
        </p:nvSpPr>
        <p:spPr>
          <a:xfrm>
            <a:off x="411480" y="804672"/>
            <a:ext cx="8046720" cy="1911096"/>
          </a:xfrm>
          <a:prstGeom prst="rect">
            <a:avLst/>
          </a:prstGeom>
          <a:noFill/>
          <a:ln/>
        </p:spPr>
        <p:txBody>
          <a:bodyPr wrap="square" lIns="0" tIns="0" rIns="0" bIns="0" rtlCol="0" anchor="t"/>
          <a:lstStyle/>
          <a:p>
            <a:pPr indent="0" marL="0">
              <a:lnSpc>
                <a:spcPct val="78000"/>
              </a:lnSpc>
              <a:buNone/>
            </a:pPr>
            <a:r>
              <a:rPr lang="en-US" altLang="en-US" sz="6200" b="1" spc="-149" kern="0" dirty="0">
                <a:solidFill>
                  <a:srgbClr val="080808"/>
                </a:solidFill>
                <a:latin typeface="Aeonik" pitchFamily="34" charset="0"/>
                <a:ea typeface="Aeonik" pitchFamily="34" charset="-122"/>
                <a:cs typeface="Aeonik" pitchFamily="34" charset="-120"/>
              </a:rPr>
              <a:t>CAPTURE. RECAP.</a:t>
            </a:r>
            <a:endParaRPr lang="en-US" sz="6200" dirty="0"/>
          </a:p>
          <a:p>
            <a:pPr indent="0" marL="0">
              <a:lnSpc>
                <a:spcPct val="78000"/>
              </a:lnSpc>
              <a:buNone/>
            </a:pPr>
            <a:r>
              <a:rPr lang="en-US" altLang="en-US" sz="6200" b="1" spc="-149" kern="0" dirty="0">
                <a:solidFill>
                  <a:srgbClr val="080808"/>
                </a:solidFill>
                <a:latin typeface="Aeonik" pitchFamily="34" charset="0"/>
                <a:ea typeface="Aeonik" pitchFamily="34" charset="-122"/>
                <a:cs typeface="Aeonik" pitchFamily="34" charset="-120"/>
              </a:rPr>
              <a:t>REVIEW. SHARE.</a:t>
            </a:r>
            <a:endParaRPr lang="en-US" sz="6200" dirty="0"/>
          </a:p>
        </p:txBody>
      </p:sp>
      <p:sp>
        <p:nvSpPr>
          <p:cNvPr id="22" name="Text 4-3"/>
          <p:cNvSpPr/>
          <p:nvPr/>
        </p:nvSpPr>
        <p:spPr>
          <a:xfrm>
            <a:off x="8705088" y="1051560"/>
            <a:ext cx="3017520" cy="1261872"/>
          </a:xfrm>
          <a:prstGeom prst="rect">
            <a:avLst/>
          </a:prstGeom>
          <a:noFill/>
          <a:ln/>
        </p:spPr>
        <p:txBody>
          <a:bodyPr wrap="square" lIns="0" tIns="0" rIns="0" bIns="0" rtlCol="0" anchor="t"/>
          <a:lstStyle/>
          <a:p>
            <a:pPr indent="0" marL="0">
              <a:lnSpc>
                <a:spcPct val="98000"/>
              </a:lnSpc>
              <a:buNone/>
            </a:pPr>
            <a:r>
              <a:rPr lang="en-US" altLang="en-US" sz="2200" dirty="0">
                <a:solidFill>
                  <a:srgbClr val="080808"/>
                </a:solidFill>
                <a:latin typeface="Aeonik" pitchFamily="34" charset="0"/>
                <a:ea typeface="Aeonik" pitchFamily="34" charset="-122"/>
                <a:cs typeface="Aeonik" pitchFamily="34" charset="-120"/>
              </a:rPr>
              <a:t>For weekly syncs,</a:t>
            </a:r>
            <a:endParaRPr lang="en-US" sz="2200" dirty="0"/>
          </a:p>
          <a:p>
            <a:pPr indent="0" marL="0">
              <a:lnSpc>
                <a:spcPct val="98000"/>
              </a:lnSpc>
              <a:buNone/>
            </a:pPr>
            <a:r>
              <a:rPr lang="en-US" altLang="en-US" sz="2200" dirty="0">
                <a:solidFill>
                  <a:srgbClr val="080808"/>
                </a:solidFill>
                <a:latin typeface="Aeonik" pitchFamily="34" charset="0"/>
                <a:ea typeface="Aeonik" pitchFamily="34" charset="-122"/>
                <a:cs typeface="Aeonik" pitchFamily="34" charset="-120"/>
              </a:rPr>
              <a:t>project meetings</a:t>
            </a:r>
            <a:endParaRPr lang="en-US" sz="2200" dirty="0"/>
          </a:p>
          <a:p>
            <a:pPr indent="0" marL="0">
              <a:lnSpc>
                <a:spcPct val="98000"/>
              </a:lnSpc>
              <a:buNone/>
            </a:pPr>
            <a:r>
              <a:rPr lang="en-US" altLang="en-US" sz="2200" dirty="0">
                <a:solidFill>
                  <a:srgbClr val="080808"/>
                </a:solidFill>
                <a:latin typeface="Aeonik" pitchFamily="34" charset="0"/>
                <a:ea typeface="Aeonik" pitchFamily="34" charset="-122"/>
                <a:cs typeface="Aeonik" pitchFamily="34" charset="-120"/>
              </a:rPr>
              <a:t>and 1:1s.</a:t>
            </a:r>
            <a:endParaRPr lang="en-US" sz="2200" dirty="0"/>
          </a:p>
        </p:txBody>
      </p:sp>
      <p:sp>
        <p:nvSpPr>
          <p:cNvPr id="23" name="Editorial rule"/>
          <p:cNvSpPr/>
          <p:nvPr/>
        </p:nvSpPr>
        <p:spPr>
          <a:xfrm>
            <a:off x="411480" y="3319272"/>
            <a:ext cx="2697480" cy="0"/>
          </a:xfrm>
          <a:prstGeom prst="line">
            <a:avLst/>
          </a:prstGeom>
          <a:noFill/>
          <a:ln w="8890">
            <a:solidFill>
              <a:srgbClr val="080808"/>
            </a:solidFill>
            <a:prstDash val="solid"/>
          </a:ln>
        </p:spPr>
      </p:sp>
      <p:sp>
        <p:nvSpPr>
          <p:cNvPr id="24" name="Text 4-4"/>
          <p:cNvSpPr/>
          <p:nvPr/>
        </p:nvSpPr>
        <p:spPr>
          <a:xfrm>
            <a:off x="411480"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01</a:t>
            </a:r>
            <a:endParaRPr lang="en-US" sz="1150" dirty="0"/>
          </a:p>
        </p:txBody>
      </p:sp>
      <p:sp>
        <p:nvSpPr>
          <p:cNvPr id="25" name="Text 4-5"/>
          <p:cNvSpPr/>
          <p:nvPr/>
        </p:nvSpPr>
        <p:spPr>
          <a:xfrm>
            <a:off x="411480"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Capture</a:t>
            </a:r>
            <a:endParaRPr lang="en-US" sz="3100" dirty="0"/>
          </a:p>
        </p:txBody>
      </p:sp>
      <p:sp>
        <p:nvSpPr>
          <p:cNvPr id="26" name="Text 4-6"/>
          <p:cNvSpPr/>
          <p:nvPr/>
        </p:nvSpPr>
        <p:spPr>
          <a:xfrm>
            <a:off x="411480"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Record the meeting.</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Follow a live transcript.</a:t>
            </a:r>
            <a:endParaRPr lang="en-US" sz="1750" dirty="0"/>
          </a:p>
        </p:txBody>
      </p:sp>
      <p:sp>
        <p:nvSpPr>
          <p:cNvPr id="27" name="Editorial rule"/>
          <p:cNvSpPr/>
          <p:nvPr/>
        </p:nvSpPr>
        <p:spPr>
          <a:xfrm>
            <a:off x="3300984" y="3319272"/>
            <a:ext cx="2697480" cy="0"/>
          </a:xfrm>
          <a:prstGeom prst="line">
            <a:avLst/>
          </a:prstGeom>
          <a:noFill/>
          <a:ln w="8890">
            <a:solidFill>
              <a:srgbClr val="080808"/>
            </a:solidFill>
            <a:prstDash val="solid"/>
          </a:ln>
        </p:spPr>
      </p:sp>
      <p:sp>
        <p:nvSpPr>
          <p:cNvPr id="28" name="Text 4-7"/>
          <p:cNvSpPr/>
          <p:nvPr/>
        </p:nvSpPr>
        <p:spPr>
          <a:xfrm>
            <a:off x="3300984"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02</a:t>
            </a:r>
            <a:endParaRPr lang="en-US" sz="1150" dirty="0"/>
          </a:p>
        </p:txBody>
      </p:sp>
      <p:sp>
        <p:nvSpPr>
          <p:cNvPr id="29" name="Text 4-8"/>
          <p:cNvSpPr/>
          <p:nvPr/>
        </p:nvSpPr>
        <p:spPr>
          <a:xfrm>
            <a:off x="3300984"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AI recap</a:t>
            </a:r>
            <a:endParaRPr lang="en-US" sz="3100" dirty="0"/>
          </a:p>
        </p:txBody>
      </p:sp>
      <p:sp>
        <p:nvSpPr>
          <p:cNvPr id="30" name="Text 4-9"/>
          <p:cNvSpPr/>
          <p:nvPr/>
        </p:nvSpPr>
        <p:spPr>
          <a:xfrm>
            <a:off x="3300984"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Get key points, decisions</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and proposed next steps.</a:t>
            </a:r>
            <a:endParaRPr lang="en-US" sz="1750" dirty="0"/>
          </a:p>
        </p:txBody>
      </p:sp>
      <p:sp>
        <p:nvSpPr>
          <p:cNvPr id="31" name="Editorial rule"/>
          <p:cNvSpPr/>
          <p:nvPr/>
        </p:nvSpPr>
        <p:spPr>
          <a:xfrm>
            <a:off x="6190488" y="3319272"/>
            <a:ext cx="2697480" cy="0"/>
          </a:xfrm>
          <a:prstGeom prst="line">
            <a:avLst/>
          </a:prstGeom>
          <a:noFill/>
          <a:ln w="8890">
            <a:solidFill>
              <a:srgbClr val="080808"/>
            </a:solidFill>
            <a:prstDash val="solid"/>
          </a:ln>
        </p:spPr>
      </p:sp>
      <p:sp>
        <p:nvSpPr>
          <p:cNvPr id="32" name="Text 4-10"/>
          <p:cNvSpPr/>
          <p:nvPr/>
        </p:nvSpPr>
        <p:spPr>
          <a:xfrm>
            <a:off x="6190488"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03</a:t>
            </a:r>
            <a:endParaRPr lang="en-US" sz="1150" dirty="0"/>
          </a:p>
        </p:txBody>
      </p:sp>
      <p:sp>
        <p:nvSpPr>
          <p:cNvPr id="33" name="Text 4-11"/>
          <p:cNvSpPr/>
          <p:nvPr/>
        </p:nvSpPr>
        <p:spPr>
          <a:xfrm>
            <a:off x="6190488"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Review</a:t>
            </a:r>
            <a:endParaRPr lang="en-US" sz="3100" dirty="0"/>
          </a:p>
        </p:txBody>
      </p:sp>
      <p:sp>
        <p:nvSpPr>
          <p:cNvPr id="34" name="Text 4-12"/>
          <p:cNvSpPr/>
          <p:nvPr/>
        </p:nvSpPr>
        <p:spPr>
          <a:xfrm>
            <a:off x="6190488"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Check transcript context.</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Confirm owners and dates.</a:t>
            </a:r>
            <a:endParaRPr lang="en-US" sz="1750" dirty="0"/>
          </a:p>
        </p:txBody>
      </p:sp>
      <p:sp>
        <p:nvSpPr>
          <p:cNvPr id="35" name="Editorial rule"/>
          <p:cNvSpPr/>
          <p:nvPr/>
        </p:nvSpPr>
        <p:spPr>
          <a:xfrm>
            <a:off x="9079992" y="3319272"/>
            <a:ext cx="2697480" cy="0"/>
          </a:xfrm>
          <a:prstGeom prst="line">
            <a:avLst/>
          </a:prstGeom>
          <a:noFill/>
          <a:ln w="8890">
            <a:solidFill>
              <a:srgbClr val="080808"/>
            </a:solidFill>
            <a:prstDash val="solid"/>
          </a:ln>
        </p:spPr>
      </p:sp>
      <p:sp>
        <p:nvSpPr>
          <p:cNvPr id="36" name="Text 4-13"/>
          <p:cNvSpPr/>
          <p:nvPr/>
        </p:nvSpPr>
        <p:spPr>
          <a:xfrm>
            <a:off x="9079992" y="3511296"/>
            <a:ext cx="26974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080808"/>
                </a:solidFill>
                <a:latin typeface="Aeonik" pitchFamily="34" charset="0"/>
                <a:ea typeface="Aeonik" pitchFamily="34" charset="-122"/>
                <a:cs typeface="Aeonik" pitchFamily="34" charset="-120"/>
              </a:rPr>
              <a:t>04</a:t>
            </a:r>
            <a:endParaRPr lang="en-US" sz="1150" dirty="0"/>
          </a:p>
        </p:txBody>
      </p:sp>
      <p:sp>
        <p:nvSpPr>
          <p:cNvPr id="37" name="Text 4-14"/>
          <p:cNvSpPr/>
          <p:nvPr/>
        </p:nvSpPr>
        <p:spPr>
          <a:xfrm>
            <a:off x="9079992" y="3913632"/>
            <a:ext cx="2697480" cy="548640"/>
          </a:xfrm>
          <a:prstGeom prst="rect">
            <a:avLst/>
          </a:prstGeom>
          <a:noFill/>
          <a:ln/>
        </p:spPr>
        <p:txBody>
          <a:bodyPr wrap="square" lIns="0" tIns="0" rIns="0" bIns="0" rtlCol="0" anchor="t"/>
          <a:lstStyle/>
          <a:p>
            <a:pPr indent="0" marL="0">
              <a:lnSpc>
                <a:spcPct val="100000"/>
              </a:lnSpc>
              <a:buNone/>
            </a:pPr>
            <a:r>
              <a:rPr lang="en-US" altLang="en-US" sz="3100" b="1" spc="-50" kern="0" dirty="0">
                <a:solidFill>
                  <a:srgbClr val="080808"/>
                </a:solidFill>
                <a:latin typeface="Aeonik" pitchFamily="34" charset="0"/>
                <a:ea typeface="Aeonik" pitchFamily="34" charset="-122"/>
                <a:cs typeface="Aeonik" pitchFamily="34" charset="-120"/>
              </a:rPr>
              <a:t>Share</a:t>
            </a:r>
            <a:endParaRPr lang="en-US" sz="3100" dirty="0"/>
          </a:p>
        </p:txBody>
      </p:sp>
      <p:sp>
        <p:nvSpPr>
          <p:cNvPr id="38" name="Text 4-15"/>
          <p:cNvSpPr/>
          <p:nvPr/>
        </p:nvSpPr>
        <p:spPr>
          <a:xfrm>
            <a:off x="9079992" y="4727448"/>
            <a:ext cx="2697480" cy="877824"/>
          </a:xfrm>
          <a:prstGeom prst="rect">
            <a:avLst/>
          </a:prstGeom>
          <a:noFill/>
          <a:ln/>
        </p:spPr>
        <p:txBody>
          <a:bodyPr wrap="square" lIns="0" tIns="0" rIns="0" bIns="0" rtlCol="0" anchor="t"/>
          <a:lstStyle/>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Send the reviewed recap.</a:t>
            </a:r>
            <a:endParaRPr lang="en-US" sz="1750" dirty="0"/>
          </a:p>
          <a:p>
            <a:pPr indent="0" marL="0">
              <a:lnSpc>
                <a:spcPct val="99000"/>
              </a:lnSpc>
              <a:buNone/>
            </a:pPr>
            <a:r>
              <a:rPr lang="en-US" altLang="en-US" sz="1750" dirty="0">
                <a:solidFill>
                  <a:srgbClr val="080808"/>
                </a:solidFill>
                <a:latin typeface="Aeonik" pitchFamily="34" charset="0"/>
                <a:ea typeface="Aeonik" pitchFamily="34" charset="-122"/>
                <a:cs typeface="Aeonik" pitchFamily="34" charset="-120"/>
              </a:rPr>
              <a:t>Keep open questions visible.</a:t>
            </a:r>
            <a:endParaRPr lang="en-US" sz="1750" dirty="0"/>
          </a:p>
        </p:txBody>
      </p:sp>
      <p:sp>
        <p:nvSpPr>
          <p:cNvPr id="39" name="Workflow summary band"/>
          <p:cNvSpPr/>
          <p:nvPr/>
        </p:nvSpPr>
        <p:spPr>
          <a:xfrm>
            <a:off x="0" y="5961888"/>
            <a:ext cx="12192000" cy="896112"/>
          </a:xfrm>
          <a:prstGeom prst="rect">
            <a:avLst/>
          </a:prstGeom>
          <a:solidFill>
            <a:srgbClr val="080808"/>
          </a:solidFill>
          <a:ln w="12700">
            <a:solidFill>
              <a:srgbClr val="080808">
                <a:alpha val="0"/>
              </a:srgbClr>
            </a:solidFill>
            <a:prstDash val="solid"/>
          </a:ln>
        </p:spPr>
      </p:sp>
      <p:sp>
        <p:nvSpPr>
          <p:cNvPr id="40" name="Text 4-16"/>
          <p:cNvSpPr/>
          <p:nvPr/>
        </p:nvSpPr>
        <p:spPr>
          <a:xfrm>
            <a:off x="411480" y="6245352"/>
            <a:ext cx="11311128" cy="329184"/>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AI handles the first draft. Your team confirms the record.</a:t>
            </a:r>
            <a:endParaRPr lang="en-US" sz="2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80808"/>
        </a:solidFill>
      </p:bgPr>
    </p:bg>
    <p:spTree>
      <p:nvGrpSpPr>
        <p:cNvPr id="1" name=""/>
        <p:cNvGrpSpPr/>
        <p:nvPr/>
      </p:nvGrpSpPr>
      <p:grpSpPr>
        <a:xfrm>
          <a:off x="0" y="0"/>
          <a:ext cx="0" cy="0"/>
          <a:chOff x="0" y="0"/>
          <a:chExt cx="0" cy="0"/>
        </a:xfrm>
      </p:grpSpPr>
      <p:sp>
        <p:nvSpPr>
          <p:cNvPr id="2" name="Closing mark grid / vertical"/>
          <p:cNvSpPr/>
          <p:nvPr/>
        </p:nvSpPr>
        <p:spPr>
          <a:xfrm>
            <a:off x="9784080" y="0"/>
            <a:ext cx="0" cy="3584448"/>
          </a:xfrm>
          <a:prstGeom prst="line">
            <a:avLst/>
          </a:prstGeom>
          <a:noFill/>
          <a:ln w="6985">
            <a:solidFill>
              <a:srgbClr val="F5E900">
                <a:alpha val="24000"/>
              </a:srgbClr>
            </a:solidFill>
            <a:prstDash val="solid"/>
          </a:ln>
        </p:spPr>
      </p:sp>
      <p:sp>
        <p:nvSpPr>
          <p:cNvPr id="3" name="Closing mark grid / vertical"/>
          <p:cNvSpPr/>
          <p:nvPr/>
        </p:nvSpPr>
        <p:spPr>
          <a:xfrm>
            <a:off x="10387584" y="0"/>
            <a:ext cx="0" cy="3584448"/>
          </a:xfrm>
          <a:prstGeom prst="line">
            <a:avLst/>
          </a:prstGeom>
          <a:noFill/>
          <a:ln w="6985">
            <a:solidFill>
              <a:srgbClr val="F5E900">
                <a:alpha val="24000"/>
              </a:srgbClr>
            </a:solidFill>
            <a:prstDash val="solid"/>
          </a:ln>
        </p:spPr>
      </p:sp>
      <p:sp>
        <p:nvSpPr>
          <p:cNvPr id="4" name="Closing mark grid / vertical"/>
          <p:cNvSpPr/>
          <p:nvPr/>
        </p:nvSpPr>
        <p:spPr>
          <a:xfrm>
            <a:off x="10991088" y="0"/>
            <a:ext cx="0" cy="3584448"/>
          </a:xfrm>
          <a:prstGeom prst="line">
            <a:avLst/>
          </a:prstGeom>
          <a:noFill/>
          <a:ln w="6985">
            <a:solidFill>
              <a:srgbClr val="F5E900">
                <a:alpha val="24000"/>
              </a:srgbClr>
            </a:solidFill>
            <a:prstDash val="solid"/>
          </a:ln>
        </p:spPr>
      </p:sp>
      <p:sp>
        <p:nvSpPr>
          <p:cNvPr id="5" name="Closing mark grid / vertical"/>
          <p:cNvSpPr/>
          <p:nvPr/>
        </p:nvSpPr>
        <p:spPr>
          <a:xfrm>
            <a:off x="11594592" y="0"/>
            <a:ext cx="0" cy="3584448"/>
          </a:xfrm>
          <a:prstGeom prst="line">
            <a:avLst/>
          </a:prstGeom>
          <a:noFill/>
          <a:ln w="6985">
            <a:solidFill>
              <a:srgbClr val="F5E900">
                <a:alpha val="24000"/>
              </a:srgbClr>
            </a:solidFill>
            <a:prstDash val="solid"/>
          </a:ln>
        </p:spPr>
      </p:sp>
      <p:sp>
        <p:nvSpPr>
          <p:cNvPr id="6" name="Closing mark grid / horizontal"/>
          <p:cNvSpPr/>
          <p:nvPr/>
        </p:nvSpPr>
        <p:spPr>
          <a:xfrm>
            <a:off x="9784080" y="0"/>
            <a:ext cx="2407920" cy="0"/>
          </a:xfrm>
          <a:prstGeom prst="line">
            <a:avLst/>
          </a:prstGeom>
          <a:noFill/>
          <a:ln w="6985">
            <a:solidFill>
              <a:srgbClr val="F5E900">
                <a:alpha val="24000"/>
              </a:srgbClr>
            </a:solidFill>
            <a:prstDash val="solid"/>
          </a:ln>
        </p:spPr>
      </p:sp>
      <p:sp>
        <p:nvSpPr>
          <p:cNvPr id="7" name="Closing mark grid / horizontal"/>
          <p:cNvSpPr/>
          <p:nvPr/>
        </p:nvSpPr>
        <p:spPr>
          <a:xfrm>
            <a:off x="9784080" y="603504"/>
            <a:ext cx="2407920" cy="0"/>
          </a:xfrm>
          <a:prstGeom prst="line">
            <a:avLst/>
          </a:prstGeom>
          <a:noFill/>
          <a:ln w="6985">
            <a:solidFill>
              <a:srgbClr val="F5E900">
                <a:alpha val="24000"/>
              </a:srgbClr>
            </a:solidFill>
            <a:prstDash val="solid"/>
          </a:ln>
        </p:spPr>
      </p:sp>
      <p:sp>
        <p:nvSpPr>
          <p:cNvPr id="8" name="Closing mark grid / horizontal"/>
          <p:cNvSpPr/>
          <p:nvPr/>
        </p:nvSpPr>
        <p:spPr>
          <a:xfrm>
            <a:off x="9784080" y="1207008"/>
            <a:ext cx="2407920" cy="0"/>
          </a:xfrm>
          <a:prstGeom prst="line">
            <a:avLst/>
          </a:prstGeom>
          <a:noFill/>
          <a:ln w="6985">
            <a:solidFill>
              <a:srgbClr val="F5E900">
                <a:alpha val="24000"/>
              </a:srgbClr>
            </a:solidFill>
            <a:prstDash val="solid"/>
          </a:ln>
        </p:spPr>
      </p:sp>
      <p:sp>
        <p:nvSpPr>
          <p:cNvPr id="9" name="Closing mark grid / horizontal"/>
          <p:cNvSpPr/>
          <p:nvPr/>
        </p:nvSpPr>
        <p:spPr>
          <a:xfrm>
            <a:off x="9784080" y="1810512"/>
            <a:ext cx="2407920" cy="0"/>
          </a:xfrm>
          <a:prstGeom prst="line">
            <a:avLst/>
          </a:prstGeom>
          <a:noFill/>
          <a:ln w="6985">
            <a:solidFill>
              <a:srgbClr val="F5E900">
                <a:alpha val="24000"/>
              </a:srgbClr>
            </a:solidFill>
            <a:prstDash val="solid"/>
          </a:ln>
        </p:spPr>
      </p:sp>
      <p:sp>
        <p:nvSpPr>
          <p:cNvPr id="10" name="Closing mark grid / horizontal"/>
          <p:cNvSpPr/>
          <p:nvPr/>
        </p:nvSpPr>
        <p:spPr>
          <a:xfrm>
            <a:off x="9784080" y="2414016"/>
            <a:ext cx="2407920" cy="0"/>
          </a:xfrm>
          <a:prstGeom prst="line">
            <a:avLst/>
          </a:prstGeom>
          <a:noFill/>
          <a:ln w="6985">
            <a:solidFill>
              <a:srgbClr val="F5E900">
                <a:alpha val="24000"/>
              </a:srgbClr>
            </a:solidFill>
            <a:prstDash val="solid"/>
          </a:ln>
        </p:spPr>
      </p:sp>
      <p:sp>
        <p:nvSpPr>
          <p:cNvPr id="11" name="Closing mark grid / horizontal"/>
          <p:cNvSpPr/>
          <p:nvPr/>
        </p:nvSpPr>
        <p:spPr>
          <a:xfrm>
            <a:off x="9784080" y="3017520"/>
            <a:ext cx="2407920" cy="0"/>
          </a:xfrm>
          <a:prstGeom prst="line">
            <a:avLst/>
          </a:prstGeom>
          <a:noFill/>
          <a:ln w="6985">
            <a:solidFill>
              <a:srgbClr val="F5E900">
                <a:alpha val="24000"/>
              </a:srgbClr>
            </a:solidFill>
            <a:prstDash val="solid"/>
          </a:ln>
        </p:spPr>
      </p:sp>
      <p:sp>
        <p:nvSpPr>
          <p:cNvPr id="12" name="Text 5-1"/>
          <p:cNvSpPr/>
          <p:nvPr/>
        </p:nvSpPr>
        <p:spPr>
          <a:xfrm>
            <a:off x="411480" y="310896"/>
            <a:ext cx="932688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NEXT STEP / TRY THE COMPLETE WORKFLOW</a:t>
            </a:r>
            <a:endParaRPr lang="en-US" sz="1150" dirty="0"/>
          </a:p>
        </p:txBody>
      </p:sp>
      <p:sp>
        <p:nvSpPr>
          <p:cNvPr id="13" name="Text 5-2"/>
          <p:cNvSpPr/>
          <p:nvPr/>
        </p:nvSpPr>
        <p:spPr>
          <a:xfrm>
            <a:off x="411480" y="850392"/>
            <a:ext cx="9363456" cy="2350008"/>
          </a:xfrm>
          <a:prstGeom prst="rect">
            <a:avLst/>
          </a:prstGeom>
          <a:noFill/>
          <a:ln/>
        </p:spPr>
        <p:txBody>
          <a:bodyPr wrap="square" lIns="0" tIns="0" rIns="0" bIns="0" rtlCol="0" anchor="t"/>
          <a:lstStyle/>
          <a:p>
            <a:pPr indent="0" marL="0">
              <a:lnSpc>
                <a:spcPct val="78000"/>
              </a:lnSpc>
              <a:buNone/>
            </a:pPr>
            <a:r>
              <a:rPr lang="en-US" altLang="en-US" sz="7000" b="1" spc="-168" kern="0" dirty="0">
                <a:solidFill>
                  <a:srgbClr val="FFFFFF"/>
                </a:solidFill>
                <a:latin typeface="Aeonik" pitchFamily="34" charset="0"/>
                <a:ea typeface="Aeonik" pitchFamily="34" charset="-122"/>
                <a:cs typeface="Aeonik" pitchFamily="34" charset="-120"/>
              </a:rPr>
              <a:t>YOUR MEETING.</a:t>
            </a:r>
            <a:endParaRPr lang="en-US" sz="7000" dirty="0"/>
          </a:p>
          <a:p>
            <a:pPr indent="0" marL="0">
              <a:lnSpc>
                <a:spcPct val="78000"/>
              </a:lnSpc>
              <a:buNone/>
            </a:pPr>
            <a:r>
              <a:rPr lang="en-US" altLang="en-US" sz="7000" b="1" spc="-168" kern="0" dirty="0">
                <a:solidFill>
                  <a:srgbClr val="FFFFFF"/>
                </a:solidFill>
                <a:latin typeface="Aeonik" pitchFamily="34" charset="0"/>
                <a:ea typeface="Aeonik" pitchFamily="34" charset="-122"/>
                <a:cs typeface="Aeonik" pitchFamily="34" charset="-120"/>
              </a:rPr>
              <a:t>A CLEARER RECAP</a:t>
            </a:r>
            <a:endParaRPr lang="en-US" sz="7000" dirty="0"/>
          </a:p>
        </p:txBody>
      </p:sp>
      <p:sp>
        <p:nvSpPr>
          <p:cNvPr id="14" name="Editorial rule"/>
          <p:cNvSpPr/>
          <p:nvPr/>
        </p:nvSpPr>
        <p:spPr>
          <a:xfrm>
            <a:off x="411480" y="3584448"/>
            <a:ext cx="11356848" cy="0"/>
          </a:xfrm>
          <a:prstGeom prst="line">
            <a:avLst/>
          </a:prstGeom>
          <a:noFill/>
          <a:ln w="8890">
            <a:solidFill>
              <a:srgbClr val="60605A"/>
            </a:solidFill>
            <a:prstDash val="solid"/>
          </a:ln>
        </p:spPr>
      </p:sp>
      <p:sp>
        <p:nvSpPr>
          <p:cNvPr id="15" name="Text 5-3"/>
          <p:cNvSpPr/>
          <p:nvPr/>
        </p:nvSpPr>
        <p:spPr>
          <a:xfrm>
            <a:off x="411480" y="3959352"/>
            <a:ext cx="5852160" cy="1078992"/>
          </a:xfrm>
          <a:prstGeom prst="rect">
            <a:avLst/>
          </a:prstGeom>
          <a:noFill/>
          <a:ln/>
        </p:spPr>
        <p:txBody>
          <a:bodyPr wrap="square" lIns="0" tIns="0" rIns="0" bIns="0" rtlCol="0" anchor="t"/>
          <a:lstStyle/>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Start with a 30-minute walkthrough.</a:t>
            </a:r>
            <a:endParaRPr lang="en-US" sz="2100" dirty="0"/>
          </a:p>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See capture, AI recap and review</a:t>
            </a:r>
            <a:endParaRPr lang="en-US" sz="2100" dirty="0"/>
          </a:p>
          <a:p>
            <a:pPr indent="0" marL="0">
              <a:lnSpc>
                <a:spcPct val="100000"/>
              </a:lnSpc>
              <a:buNone/>
            </a:pPr>
            <a:r>
              <a:rPr lang="en-US" altLang="en-US" sz="2100" dirty="0">
                <a:solidFill>
                  <a:srgbClr val="FFFFFF"/>
                </a:solidFill>
                <a:latin typeface="Aeonik" pitchFamily="34" charset="0"/>
                <a:ea typeface="Aeonik" pitchFamily="34" charset="-122"/>
                <a:cs typeface="Aeonik" pitchFamily="34" charset="-120"/>
              </a:rPr>
              <a:t>before planning the pilot.</a:t>
            </a:r>
            <a:endParaRPr lang="en-US" sz="2100" dirty="0"/>
          </a:p>
        </p:txBody>
      </p:sp>
      <p:sp>
        <p:nvSpPr>
          <p:cNvPr id="16" name="Text 5-4"/>
          <p:cNvSpPr/>
          <p:nvPr/>
        </p:nvSpPr>
        <p:spPr>
          <a:xfrm>
            <a:off x="6830568" y="3877056"/>
            <a:ext cx="4937760" cy="228600"/>
          </a:xfrm>
          <a:prstGeom prst="rect">
            <a:avLst/>
          </a:prstGeom>
          <a:noFill/>
          <a:ln/>
        </p:spPr>
        <p:txBody>
          <a:bodyPr wrap="square" lIns="0" tIns="0" rIns="0" bIns="0" rtlCol="0" anchor="t"/>
          <a:lstStyle/>
          <a:p>
            <a:pPr indent="0" marL="0">
              <a:lnSpc>
                <a:spcPct val="100000"/>
              </a:lnSpc>
              <a:buNone/>
            </a:pPr>
            <a:r>
              <a:rPr lang="en-US" altLang="en-US" sz="1150" b="1" spc="65" kern="0" dirty="0">
                <a:solidFill>
                  <a:srgbClr val="F5E900"/>
                </a:solidFill>
                <a:latin typeface="Aeonik" pitchFamily="34" charset="0"/>
                <a:ea typeface="Aeonik" pitchFamily="34" charset="-122"/>
                <a:cs typeface="Aeonik" pitchFamily="34" charset="-120"/>
              </a:rPr>
              <a:t>PROPOSED PILOT</a:t>
            </a:r>
            <a:endParaRPr lang="en-US" sz="1150" dirty="0"/>
          </a:p>
        </p:txBody>
      </p:sp>
      <p:sp>
        <p:nvSpPr>
          <p:cNvPr id="17" name="Text 5-5"/>
          <p:cNvSpPr/>
          <p:nvPr/>
        </p:nvSpPr>
        <p:spPr>
          <a:xfrm>
            <a:off x="6830568" y="4251960"/>
            <a:ext cx="4937760" cy="832104"/>
          </a:xfrm>
          <a:prstGeom prst="rect">
            <a:avLst/>
          </a:prstGeom>
          <a:noFill/>
          <a:ln/>
        </p:spPr>
        <p:txBody>
          <a:bodyPr wrap="square" lIns="0" tIns="0" rIns="0" bIns="0" rtlCol="0" anchor="t"/>
          <a:lstStyle/>
          <a:p>
            <a:pPr indent="0" marL="0">
              <a:lnSpc>
                <a:spcPct val="96000"/>
              </a:lnSpc>
              <a:buNone/>
            </a:pPr>
            <a:r>
              <a:rPr lang="en-US" altLang="en-US" sz="2300" b="1" spc="-25" kern="0" dirty="0">
                <a:solidFill>
                  <a:srgbClr val="FFFFFF"/>
                </a:solidFill>
                <a:latin typeface="Aeonik" pitchFamily="34" charset="0"/>
                <a:ea typeface="Aeonik" pitchFamily="34" charset="-122"/>
                <a:cs typeface="Aeonik" pitchFamily="34" charset="-120"/>
              </a:rPr>
              <a:t>ONE TEAM. TWO WEEKS.</a:t>
            </a:r>
            <a:endParaRPr lang="en-US" sz="2300" dirty="0"/>
          </a:p>
          <a:p>
            <a:pPr indent="0" marL="0">
              <a:lnSpc>
                <a:spcPct val="96000"/>
              </a:lnSpc>
              <a:buNone/>
            </a:pPr>
            <a:r>
              <a:rPr lang="en-US" altLang="en-US" sz="2300" b="1" spc="-25" kern="0" dirty="0">
                <a:solidFill>
                  <a:srgbClr val="FFFFFF"/>
                </a:solidFill>
                <a:latin typeface="Aeonik" pitchFamily="34" charset="0"/>
                <a:ea typeface="Aeonik" pitchFamily="34" charset="-122"/>
                <a:cs typeface="Aeonik" pitchFamily="34" charset="-120"/>
              </a:rPr>
              <a:t>THREE MEETINGS.</a:t>
            </a:r>
            <a:endParaRPr lang="en-US" sz="2300" dirty="0"/>
          </a:p>
        </p:txBody>
      </p:sp>
      <p:sp>
        <p:nvSpPr>
          <p:cNvPr id="18" name="Closing brand band"/>
          <p:cNvSpPr/>
          <p:nvPr/>
        </p:nvSpPr>
        <p:spPr>
          <a:xfrm>
            <a:off x="0" y="5431536"/>
            <a:ext cx="12192000" cy="1426464"/>
          </a:xfrm>
          <a:prstGeom prst="rect">
            <a:avLst/>
          </a:prstGeom>
          <a:solidFill>
            <a:srgbClr val="202020"/>
          </a:solidFill>
          <a:ln w="12700">
            <a:solidFill>
              <a:srgbClr val="202020">
                <a:alpha val="0"/>
              </a:srgbClr>
            </a:solidFill>
            <a:prstDash val="solid"/>
          </a:ln>
        </p:spPr>
      </p:sp>
      <p:pic>
        <p:nvPicPr>
          <p:cNvPr id="19" name="Approved Fieldnote logo lockup" descr="Fieldnote approved square symbol and custom wordmark">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11480" y="5669280"/>
            <a:ext cx="5852160" cy="92882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eonik"/>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eonik"/>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Calibri</vt:lpstr>
      <vt:lpstr>Office Theme</vt:lpstr>
      <vt:lpstr>Slide 1</vt:lpstr>
      <vt:lpstr>Slide 2</vt:lpstr>
      <vt:lpstr>Slide 3</vt:lpstr>
      <vt:lpstr>Slide 4</vt:lpstr>
      <vt:lpstr>Slide 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Fieldnote — Be in the meeting. Fieldnote takes the notes.</dc:title>
  <dc:subject>AI meeting capture, draft recap, human review and sharing</dc:subject>
  <dc:creator/>
  <cp:lastModifiedBy/>
  <cp:revision>1</cp:revision>
  <dcterms:created xsi:type="dcterms:W3CDTF">2026-10-06T22:33:27Z</dcterms:created>
  <dcterms:modified xsi:type="dcterms:W3CDTF">2026-10-06T22:33:27Z</dcterms:modified>
</cp:coreProperties>
</file>